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drawings/drawing1.xml" ContentType="application/vnd.openxmlformats-officedocument.drawingml.chartshapes+xml"/>
  <Override PartName="/ppt/charts/chart4.xml" ContentType="application/vnd.openxmlformats-officedocument.drawingml.chart+xml"/>
  <Override PartName="/ppt/notesSlides/notesSlide3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4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5.xml" ContentType="application/vnd.openxmlformats-officedocument.presentationml.notesSlide+xml"/>
  <Override PartName="/ppt/charts/chart10.xml" ContentType="application/vnd.openxmlformats-officedocument.drawingml.chart+xml"/>
  <Override PartName="/ppt/notesSlides/notesSlide6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7.xml" ContentType="application/vnd.openxmlformats-officedocument.presentationml.notesSlide+xml"/>
  <Override PartName="/ppt/charts/chart13.xml" ContentType="application/vnd.openxmlformats-officedocument.drawingml.chart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797" r:id="rId2"/>
    <p:sldId id="803" r:id="rId3"/>
    <p:sldId id="783" r:id="rId4"/>
    <p:sldId id="735" r:id="rId5"/>
    <p:sldId id="800" r:id="rId6"/>
    <p:sldId id="801" r:id="rId7"/>
    <p:sldId id="787" r:id="rId8"/>
    <p:sldId id="738" r:id="rId9"/>
    <p:sldId id="763" r:id="rId10"/>
    <p:sldId id="749" r:id="rId11"/>
    <p:sldId id="765" r:id="rId12"/>
    <p:sldId id="804" r:id="rId13"/>
    <p:sldId id="805" r:id="rId14"/>
    <p:sldId id="806" r:id="rId15"/>
    <p:sldId id="724" r:id="rId16"/>
    <p:sldId id="764" r:id="rId17"/>
    <p:sldId id="723" r:id="rId18"/>
    <p:sldId id="796" r:id="rId19"/>
    <p:sldId id="766" r:id="rId20"/>
    <p:sldId id="768" r:id="rId21"/>
    <p:sldId id="802" r:id="rId22"/>
    <p:sldId id="770" r:id="rId23"/>
    <p:sldId id="799" r:id="rId24"/>
    <p:sldId id="726" r:id="rId25"/>
    <p:sldId id="798" r:id="rId26"/>
  </p:sldIdLst>
  <p:sldSz cx="9144000" cy="5143500" type="screen16x9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16817408-1233-4492-9C32-50B0119E9274}">
          <p14:sldIdLst>
            <p14:sldId id="797"/>
            <p14:sldId id="803"/>
            <p14:sldId id="783"/>
            <p14:sldId id="735"/>
            <p14:sldId id="800"/>
            <p14:sldId id="801"/>
            <p14:sldId id="787"/>
            <p14:sldId id="738"/>
            <p14:sldId id="763"/>
            <p14:sldId id="749"/>
            <p14:sldId id="765"/>
            <p14:sldId id="804"/>
            <p14:sldId id="805"/>
            <p14:sldId id="806"/>
            <p14:sldId id="724"/>
            <p14:sldId id="764"/>
            <p14:sldId id="723"/>
            <p14:sldId id="796"/>
            <p14:sldId id="766"/>
            <p14:sldId id="768"/>
            <p14:sldId id="802"/>
            <p14:sldId id="770"/>
            <p14:sldId id="799"/>
            <p14:sldId id="726"/>
            <p14:sldId id="798"/>
          </p14:sldIdLst>
        </p14:section>
        <p14:section name="Раздел без заголовка" id="{7F8D7348-F0E8-4978-ABE1-6C108D3F710E}">
          <p14:sldIdLst/>
        </p14:section>
      </p14:sectionLst>
    </p:ext>
    <p:ext uri="{EFAFB233-063F-42B5-8137-9DF3F51BA10A}">
      <p15:sldGuideLst xmlns:p15="http://schemas.microsoft.com/office/powerpoint/2012/main" xmlns="">
        <p15:guide id="1" orient="horz" pos="1653">
          <p15:clr>
            <a:srgbClr val="A4A3A4"/>
          </p15:clr>
        </p15:guide>
        <p15:guide id="2" pos="291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F8791"/>
    <a:srgbClr val="4401C9"/>
    <a:srgbClr val="379799"/>
    <a:srgbClr val="66FFCC"/>
    <a:srgbClr val="1EABB2"/>
    <a:srgbClr val="AD381D"/>
    <a:srgbClr val="A2D0BE"/>
    <a:srgbClr val="CDE5E2"/>
    <a:srgbClr val="0BC1C5"/>
    <a:srgbClr val="3A968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Средний стиль 4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129" autoAdjust="0"/>
    <p:restoredTop sz="94057" autoAdjust="0"/>
  </p:normalViewPr>
  <p:slideViewPr>
    <p:cSldViewPr snapToGrid="0">
      <p:cViewPr>
        <p:scale>
          <a:sx n="100" d="100"/>
          <a:sy n="100" d="100"/>
        </p:scale>
        <p:origin x="-1152" y="-259"/>
      </p:cViewPr>
      <p:guideLst>
        <p:guide orient="horz" pos="1653"/>
        <p:guide pos="291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title>
      <c:tx>
        <c:rich>
          <a:bodyPr/>
          <a:lstStyle/>
          <a:p>
            <a:pPr>
              <a:defRPr sz="110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r>
              <a:rPr lang="ru-RU" sz="1100" dirty="0">
                <a:solidFill>
                  <a:schemeClr val="tx2">
                    <a:lumMod val="75000"/>
                  </a:schemeClr>
                </a:solidFill>
              </a:rPr>
              <a:t>Планирование на </a:t>
            </a:r>
            <a:r>
              <a:rPr lang="ru-RU" sz="1100" dirty="0" smtClean="0">
                <a:solidFill>
                  <a:schemeClr val="tx2">
                    <a:lumMod val="75000"/>
                  </a:schemeClr>
                </a:solidFill>
              </a:rPr>
              <a:t>2022 </a:t>
            </a:r>
            <a:r>
              <a:rPr lang="ru-RU" sz="1100" dirty="0">
                <a:solidFill>
                  <a:schemeClr val="tx2">
                    <a:lumMod val="75000"/>
                  </a:schemeClr>
                </a:solidFill>
              </a:rPr>
              <a:t>год   (лицензионный контроль </a:t>
            </a:r>
            <a:r>
              <a:rPr lang="ru-RU" sz="1100" dirty="0" smtClean="0">
                <a:solidFill>
                  <a:schemeClr val="tx2">
                    <a:lumMod val="75000"/>
                  </a:schemeClr>
                </a:solidFill>
              </a:rPr>
              <a:t> в рамках </a:t>
            </a:r>
            <a:r>
              <a:rPr lang="ru-RU" sz="1100" dirty="0" err="1" smtClean="0">
                <a:solidFill>
                  <a:schemeClr val="tx2">
                    <a:lumMod val="75000"/>
                  </a:schemeClr>
                </a:solidFill>
              </a:rPr>
              <a:t>эконадзора</a:t>
            </a:r>
            <a:r>
              <a:rPr lang="ru-RU" sz="1100" dirty="0" smtClean="0">
                <a:solidFill>
                  <a:schemeClr val="tx2">
                    <a:lumMod val="75000"/>
                  </a:schemeClr>
                </a:solidFill>
              </a:rPr>
              <a:t>)</a:t>
            </a:r>
            <a:endParaRPr lang="ru-RU" sz="1100" dirty="0">
              <a:solidFill>
                <a:schemeClr val="tx2">
                  <a:lumMod val="75000"/>
                </a:schemeClr>
              </a:solidFill>
            </a:endParaRPr>
          </a:p>
        </c:rich>
      </c:tx>
      <c:layout>
        <c:manualLayout>
          <c:xMode val="edge"/>
          <c:yMode val="edge"/>
          <c:x val="0.22340619307832424"/>
          <c:y val="3.9949904796156644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5297606839852904E-2"/>
          <c:y val="0.40667817106490811"/>
          <c:w val="0.84038362772480402"/>
          <c:h val="0.479747876268372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Планирование на 2021 год   (лицензионный контроль субъекты в рамках эконадзора)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400" b="1">
                    <a:solidFill>
                      <a:schemeClr val="tx2">
                        <a:lumMod val="75000"/>
                      </a:schemeClr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ВО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1667968"/>
        <c:axId val="167235968"/>
      </c:barChart>
      <c:catAx>
        <c:axId val="6166796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40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67235968"/>
        <c:crosses val="autoZero"/>
        <c:auto val="1"/>
        <c:lblAlgn val="ctr"/>
        <c:lblOffset val="100"/>
        <c:noMultiLvlLbl val="0"/>
      </c:catAx>
      <c:valAx>
        <c:axId val="167235968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61667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51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2020 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68</c:v>
                </c:pt>
                <c:pt idx="1">
                  <c:v>43</c:v>
                </c:pt>
                <c:pt idx="2">
                  <c:v>40</c:v>
                </c:pt>
                <c:pt idx="3">
                  <c:v>3</c:v>
                </c:pt>
                <c:pt idx="4">
                  <c:v>2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138</c:v>
                </c:pt>
                <c:pt idx="1">
                  <c:v>148</c:v>
                </c:pt>
                <c:pt idx="2">
                  <c:v>161</c:v>
                </c:pt>
                <c:pt idx="3">
                  <c:v>32</c:v>
                </c:pt>
                <c:pt idx="4">
                  <c:v>29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19311488"/>
        <c:axId val="219313280"/>
      </c:barChart>
      <c:catAx>
        <c:axId val="219311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9313280"/>
        <c:crosses val="autoZero"/>
        <c:auto val="1"/>
        <c:lblAlgn val="ctr"/>
        <c:lblOffset val="100"/>
        <c:noMultiLvlLbl val="0"/>
      </c:catAx>
      <c:valAx>
        <c:axId val="219313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19311488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56649612286890771"/>
          <c:y val="6.2443177602342893E-2"/>
          <c:w val="0.4136022380246579"/>
          <c:h val="0.13155619841286159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5.5222362762907665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Лист1!$A$2:$A$7</c:f>
              <c:strCache>
                <c:ptCount val="6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  <c:pt idx="5">
                  <c:v>предостережений</c:v>
                </c:pt>
              </c:strCache>
            </c:str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34</c:v>
                </c:pt>
                <c:pt idx="1">
                  <c:v>22</c:v>
                </c:pt>
                <c:pt idx="2">
                  <c:v>48</c:v>
                </c:pt>
                <c:pt idx="3">
                  <c:v>8</c:v>
                </c:pt>
                <c:pt idx="4">
                  <c:v>2</c:v>
                </c:pt>
                <c:pt idx="5">
                  <c:v>3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Лист1!$A$2:$A$7</c:f>
              <c:strCache>
                <c:ptCount val="6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  <c:pt idx="5">
                  <c:v>предостережений</c:v>
                </c:pt>
              </c:strCache>
            </c:strRef>
          </c:cat>
          <c:val>
            <c:numRef>
              <c:f>Лист1!$C$2:$C$7</c:f>
              <c:numCache>
                <c:formatCode>General</c:formatCode>
                <c:ptCount val="6"/>
                <c:pt idx="0">
                  <c:v>95</c:v>
                </c:pt>
                <c:pt idx="1">
                  <c:v>91</c:v>
                </c:pt>
                <c:pt idx="2">
                  <c:v>117</c:v>
                </c:pt>
                <c:pt idx="3">
                  <c:v>41</c:v>
                </c:pt>
                <c:pt idx="4">
                  <c:v>16</c:v>
                </c:pt>
                <c:pt idx="5">
                  <c:v>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41291648"/>
        <c:axId val="241488256"/>
      </c:barChart>
      <c:catAx>
        <c:axId val="24129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41488256"/>
        <c:crosses val="autoZero"/>
        <c:auto val="1"/>
        <c:lblAlgn val="ctr"/>
        <c:lblOffset val="100"/>
        <c:noMultiLvlLbl val="0"/>
      </c:catAx>
      <c:valAx>
        <c:axId val="241488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41291648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4151311167721614"/>
          <c:y val="1.320132287649965E-2"/>
          <c:w val="0.32055980972151582"/>
          <c:h val="0.1788533933844533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52744327788568E-2"/>
          <c:y val="2.6402645752999301E-2"/>
          <c:w val="0.85127658486155755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141</c:v>
                </c:pt>
                <c:pt idx="1">
                  <c:v>70</c:v>
                </c:pt>
                <c:pt idx="2">
                  <c:v>68</c:v>
                </c:pt>
                <c:pt idx="3">
                  <c:v>12</c:v>
                </c:pt>
                <c:pt idx="4">
                  <c:v>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88</c:v>
                </c:pt>
                <c:pt idx="1">
                  <c:v>76</c:v>
                </c:pt>
                <c:pt idx="2">
                  <c:v>104</c:v>
                </c:pt>
                <c:pt idx="3">
                  <c:v>31</c:v>
                </c:pt>
                <c:pt idx="4">
                  <c:v>15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83885952"/>
        <c:axId val="283887488"/>
      </c:barChart>
      <c:catAx>
        <c:axId val="283885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83887488"/>
        <c:crosses val="autoZero"/>
        <c:auto val="1"/>
        <c:lblAlgn val="ctr"/>
        <c:lblOffset val="100"/>
        <c:noMultiLvlLbl val="0"/>
      </c:catAx>
      <c:valAx>
        <c:axId val="283887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83885952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1685583814611167"/>
          <c:y val="0"/>
          <c:w val="0.32055980972151582"/>
          <c:h val="0.26598212436935126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7.5426838338982588E-2"/>
          <c:y val="2.3762381177699368E-2"/>
          <c:w val="0.85127658486155755"/>
          <c:h val="0.693418506466777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Лист1!$A$2:$A$5</c:f>
              <c:strCache>
                <c:ptCount val="4"/>
                <c:pt idx="0">
                  <c:v>нарушений</c:v>
                </c:pt>
                <c:pt idx="1">
                  <c:v>протоколов</c:v>
                </c:pt>
                <c:pt idx="2">
                  <c:v>предписаний</c:v>
                </c:pt>
                <c:pt idx="3">
                  <c:v>предостережений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26</c:v>
                </c:pt>
                <c:pt idx="1">
                  <c:v>36</c:v>
                </c:pt>
                <c:pt idx="2">
                  <c:v>9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87537792"/>
        <c:axId val="287561216"/>
      </c:barChart>
      <c:catAx>
        <c:axId val="287537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87561216"/>
        <c:crosses val="autoZero"/>
        <c:auto val="1"/>
        <c:lblAlgn val="ctr"/>
        <c:lblOffset val="100"/>
        <c:noMultiLvlLbl val="0"/>
      </c:catAx>
      <c:valAx>
        <c:axId val="2875612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87537792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56023813691394342"/>
          <c:y val="4.4884497780098807E-2"/>
          <c:w val="0.32055980972151582"/>
          <c:h val="8.3803868673655815E-2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0"/>
    </mc:Choice>
    <mc:Fallback>
      <c:style val="30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88365583324526E-2"/>
          <c:y val="0.24487333186671129"/>
          <c:w val="0.74751800590913897"/>
          <c:h val="0.630310921485320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Экологический</c:v>
                </c:pt>
              </c:strCache>
            </c:strRef>
          </c:tx>
          <c:spPr>
            <a:solidFill>
              <a:srgbClr val="FFFF00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Объектов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67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Земельный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rgbClr val="4401C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Объектов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29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Геологический</c:v>
                </c:pt>
              </c:strCache>
            </c:strRef>
          </c:tx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>
                      <a:solidFill>
                        <a:srgbClr val="7030A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Объектов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10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63450112"/>
        <c:axId val="63460096"/>
      </c:barChart>
      <c:catAx>
        <c:axId val="6345011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sz="1200" b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63460096"/>
        <c:crosses val="autoZero"/>
        <c:auto val="1"/>
        <c:lblAlgn val="ctr"/>
        <c:lblOffset val="100"/>
        <c:noMultiLvlLbl val="0"/>
      </c:catAx>
      <c:valAx>
        <c:axId val="634600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63450112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legend>
      <c:legendPos val="t"/>
      <c:layout>
        <c:manualLayout>
          <c:xMode val="edge"/>
          <c:yMode val="edge"/>
          <c:x val="1.2179108473487899E-2"/>
          <c:y val="2.73021009719118E-2"/>
          <c:w val="0.96301735200728156"/>
          <c:h val="0.16751737911296119"/>
        </c:manualLayout>
      </c:layout>
      <c:overlay val="0"/>
      <c:txPr>
        <a:bodyPr/>
        <a:lstStyle/>
        <a:p>
          <a:pPr>
            <a:defRPr sz="120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596529748835237E-2"/>
          <c:y val="0"/>
          <c:w val="0.9315658666288098"/>
          <c:h val="0.89051126682978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ВО запланировано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2.9570712421329109E-2"/>
                  <c:y val="3.615406185191349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2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Лист1!$A$2:$A$7</c:f>
              <c:strCache>
                <c:ptCount val="6"/>
                <c:pt idx="0">
                  <c:v>ЧВ</c:v>
                </c:pt>
                <c:pt idx="1">
                  <c:v>высокий</c:v>
                </c:pt>
                <c:pt idx="2">
                  <c:v>значительный</c:v>
                </c:pt>
                <c:pt idx="3">
                  <c:v>средний</c:v>
                </c:pt>
                <c:pt idx="4">
                  <c:v>умеренный</c:v>
                </c:pt>
                <c:pt idx="5">
                  <c:v>низкий</c:v>
                </c:pt>
              </c:strCache>
            </c:str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0</c:v>
                </c:pt>
                <c:pt idx="1">
                  <c:v>18</c:v>
                </c:pt>
                <c:pt idx="2">
                  <c:v>28</c:v>
                </c:pt>
                <c:pt idx="3">
                  <c:v>41</c:v>
                </c:pt>
                <c:pt idx="4">
                  <c:v>19</c:v>
                </c:pt>
                <c:pt idx="5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3494016"/>
        <c:axId val="63495552"/>
      </c:barChart>
      <c:catAx>
        <c:axId val="634940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63495552"/>
        <c:crosses val="autoZero"/>
        <c:auto val="1"/>
        <c:lblAlgn val="ctr"/>
        <c:lblOffset val="100"/>
        <c:noMultiLvlLbl val="0"/>
      </c:catAx>
      <c:valAx>
        <c:axId val="63495552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6349401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4.0914746256162884E-2"/>
          <c:y val="0.22440996998074156"/>
          <c:w val="0.3219912964312574"/>
          <c:h val="0.20327457891648698"/>
        </c:manualLayout>
      </c:layout>
      <c:overlay val="0"/>
      <c:txPr>
        <a:bodyPr/>
        <a:lstStyle/>
        <a:p>
          <a:pPr>
            <a:defRPr sz="100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title>
      <c:tx>
        <c:rich>
          <a:bodyPr/>
          <a:lstStyle/>
          <a:p>
            <a:pPr>
              <a:defRPr sz="1800"/>
            </a:pPr>
            <a:r>
              <a:rPr lang="ru-RU" sz="1400" dirty="0"/>
              <a:t>Динамика рейдовых мероприятий</a:t>
            </a:r>
          </a:p>
        </c:rich>
      </c:tx>
      <c:layout>
        <c:manualLayout>
          <c:xMode val="edge"/>
          <c:yMode val="edge"/>
          <c:x val="0.19205976819769091"/>
          <c:y val="2.174970372450834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9607305936073058"/>
          <c:y val="0.10835439299416826"/>
          <c:w val="0.67881278538812784"/>
          <c:h val="0.60495721661405299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 рейдов</c:v>
                </c:pt>
              </c:strCache>
            </c:strRef>
          </c:tx>
          <c:spPr>
            <a:ln w="38100"/>
          </c:spPr>
          <c:marker>
            <c:symbol val="none"/>
          </c:marker>
          <c:cat>
            <c:strRef>
              <c:f>Лист1!$A$2:$A$4</c:f>
              <c:strCache>
                <c:ptCount val="3"/>
                <c:pt idx="0">
                  <c:v>9 месяцев 2019</c:v>
                </c:pt>
                <c:pt idx="1">
                  <c:v>9 месяцев 2020</c:v>
                </c:pt>
                <c:pt idx="2">
                  <c:v>9 месяцев 2021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66</c:v>
                </c:pt>
                <c:pt idx="1">
                  <c:v>102</c:v>
                </c:pt>
                <c:pt idx="2">
                  <c:v>76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7FC-4125-A042-8C52136FE9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1224064"/>
        <c:axId val="171229952"/>
      </c:lineChart>
      <c:catAx>
        <c:axId val="171224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71229952"/>
        <c:crosses val="autoZero"/>
        <c:auto val="1"/>
        <c:lblAlgn val="ctr"/>
        <c:lblOffset val="100"/>
        <c:noMultiLvlLbl val="0"/>
      </c:catAx>
      <c:valAx>
        <c:axId val="171229952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/>
            </a:pPr>
            <a:endParaRPr lang="ru-RU"/>
          </a:p>
        </c:txPr>
        <c:crossAx val="171224064"/>
        <c:crosses val="autoZero"/>
        <c:crossBetween val="between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sz="1200" b="1"/>
            </a:pPr>
            <a:endParaRPr lang="ru-RU"/>
          </a:p>
        </c:txPr>
      </c:dTable>
    </c:plotArea>
    <c:plotVisOnly val="1"/>
    <c:dispBlanksAs val="gap"/>
    <c:showDLblsOverMax val="0"/>
  </c:chart>
  <c:txPr>
    <a:bodyPr/>
    <a:lstStyle/>
    <a:p>
      <a:pPr>
        <a:defRPr sz="1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2239952663175E-2"/>
          <c:y val="0.12643447623441004"/>
          <c:w val="0.85088568718242563"/>
          <c:h val="0.617828677379206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 9 месяцев 2020 г.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800">
                    <a:solidFill>
                      <a:schemeClr val="tx2">
                        <a:lumMod val="50000"/>
                      </a:schemeClr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всего</c:v>
                </c:pt>
                <c:pt idx="1">
                  <c:v>предупреждений</c:v>
                </c:pt>
                <c:pt idx="2">
                  <c:v>админ.штрафов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230</c:v>
                </c:pt>
                <c:pt idx="1">
                  <c:v>89</c:v>
                </c:pt>
                <c:pt idx="2">
                  <c:v>141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 9 месяцев 2021 г. 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b="1">
                    <a:solidFill>
                      <a:schemeClr val="tx2">
                        <a:lumMod val="50000"/>
                      </a:schemeClr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всего</c:v>
                </c:pt>
                <c:pt idx="1">
                  <c:v>предупреждений</c:v>
                </c:pt>
                <c:pt idx="2">
                  <c:v>админ.штрафов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529</c:v>
                </c:pt>
                <c:pt idx="1">
                  <c:v>132</c:v>
                </c:pt>
                <c:pt idx="2">
                  <c:v>397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1565824"/>
        <c:axId val="171567360"/>
      </c:barChart>
      <c:catAx>
        <c:axId val="1715658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71567360"/>
        <c:crosses val="autoZero"/>
        <c:auto val="1"/>
        <c:lblAlgn val="ctr"/>
        <c:lblOffset val="100"/>
        <c:noMultiLvlLbl val="0"/>
      </c:catAx>
      <c:valAx>
        <c:axId val="17156736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one"/>
        <c:crossAx val="17156582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1660283302746788"/>
          <c:y val="2.6800289263058342E-3"/>
          <c:w val="0.81634789602912583"/>
          <c:h val="6.6173716060896781E-2"/>
        </c:manualLayout>
      </c:layout>
      <c:overlay val="0"/>
      <c:txPr>
        <a:bodyPr/>
        <a:lstStyle/>
        <a:p>
          <a:pPr>
            <a:defRPr sz="140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title>
      <c:tx>
        <c:rich>
          <a:bodyPr/>
          <a:lstStyle/>
          <a:p>
            <a:pPr>
              <a:defRPr sz="140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Протоколы</a:t>
            </a:r>
            <a:endParaRPr lang="ru-RU" sz="1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33702934055671374"/>
          <c:y val="1.5979842106519321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0635232568947428E-2"/>
          <c:y val="0.11528867139469039"/>
          <c:w val="0.91224802041748521"/>
          <c:h val="0.785057562511782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недра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-7.95263991146226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9.014176769219194E-3"/>
                  <c:y val="-0.1000559990594633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2.8280507938194003E-3"/>
                  <c:y val="-2.9100063733736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2.7930846755454051E-3"/>
                  <c:y val="-2.991154181719820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2.7931885787179081E-3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-2.5603932859429995E-17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5.586377157435765E-3"/>
                  <c:y val="-6.60767452780491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2.3770982804230027E-17"/>
                  <c:y val="-2.86566395095264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5.1864561618876742E-3"/>
                  <c:y val="-3.9077440824654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2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Лист1!$B$2:$B$39</c:f>
              <c:numCache>
                <c:formatCode>General</c:formatCode>
                <c:ptCount val="38"/>
                <c:pt idx="0">
                  <c:v>13</c:v>
                </c:pt>
                <c:pt idx="1">
                  <c:v>15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земля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3.4744813727976478E-5"/>
                  <c:y val="-3.5471227444577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0"/>
                  <c:y val="-3.76906376821073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5.6209141648187735E-3"/>
                  <c:y val="-3.75304193785916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2.7931885787178825E-3"/>
                  <c:y val="-6.33235475581304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5.1862519707001984E-3"/>
                  <c:y val="-3.41344269215692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2.5932280809438371E-3"/>
                  <c:y val="-7.03989221657363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2.5932280809438371E-3"/>
                  <c:y val="-7.03390242506554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0"/>
                  <c:y val="-5.4708129972732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0"/>
                  <c:y val="-3.64720866484881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0"/>
                  <c:y val="-3.386693760216748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0"/>
                  <c:y val="-2.86566395095263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Лист1!$C$2:$C$39</c:f>
              <c:numCache>
                <c:formatCode>General</c:formatCode>
                <c:ptCount val="38"/>
                <c:pt idx="4">
                  <c:v>2</c:v>
                </c:pt>
                <c:pt idx="5">
                  <c:v>2</c:v>
                </c:pt>
                <c:pt idx="6">
                  <c:v>6</c:v>
                </c:pt>
                <c:pt idx="7">
                  <c:v>3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вода</c:v>
                </c:pt>
              </c:strCache>
            </c:strRef>
          </c:tx>
          <c:invertIfNegative val="0"/>
          <c:dLbls>
            <c:dLbl>
              <c:idx val="6"/>
              <c:layout>
                <c:manualLayout>
                  <c:x val="-2.7931885787178825E-3"/>
                  <c:y val="-0.22300901531341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0"/>
                  <c:y val="-7.70895361577239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0"/>
                  <c:y val="-0.1326872742026874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6.9489627455927193E-5"/>
                  <c:y val="-4.13285876303515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-2.7930846755454051E-3"/>
                  <c:y val="-3.33357936971666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-5.6036524102278107E-3"/>
                  <c:y val="-5.6780040821413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0"/>
                  <c:y val="-4.16488032466196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-5.586377157435765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5.1526479897551406E-17"/>
                  <c:y val="-0.3738399089871639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-1.0372912323775395E-2"/>
                  <c:y val="-0.1146265580381053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0"/>
                  <c:y val="-0.3230384817437513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-5.1864561618877219E-3"/>
                  <c:y val="-9.89956637601818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2.5932280809437894E-3"/>
                  <c:y val="-7.03390242506554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0"/>
                  <c:y val="-3.6472086648488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4.94978318800909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-2.5932280809438371E-3"/>
                  <c:y val="-8.59699185285789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0"/>
                  <c:y val="-3.1261788555846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4"/>
              <c:layout>
                <c:manualLayout>
                  <c:x val="2.5932280809438371E-3"/>
                  <c:y val="-0.1250471542233876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3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Лист1!$D$2:$D$39</c:f>
              <c:numCache>
                <c:formatCode>General</c:formatCode>
                <c:ptCount val="38"/>
                <c:pt idx="8">
                  <c:v>8</c:v>
                </c:pt>
                <c:pt idx="9">
                  <c:v>30</c:v>
                </c:pt>
                <c:pt idx="10">
                  <c:v>1</c:v>
                </c:pt>
                <c:pt idx="11">
                  <c:v>1</c:v>
                </c:pt>
                <c:pt idx="12">
                  <c:v>6</c:v>
                </c:pt>
                <c:pt idx="13">
                  <c:v>4</c:v>
                </c:pt>
                <c:pt idx="14">
                  <c:v>7</c:v>
                </c:pt>
                <c:pt idx="15">
                  <c:v>91</c:v>
                </c:pt>
              </c:numCache>
            </c:numRef>
          </c:val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воздух</c:v>
                </c:pt>
              </c:strCache>
            </c:strRef>
          </c:tx>
          <c:invertIfNegative val="0"/>
          <c:dLbls>
            <c:dLbl>
              <c:idx val="10"/>
              <c:layout>
                <c:manualLayout>
                  <c:x val="-5.586377157435765E-3"/>
                  <c:y val="-0.176204654074797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1"/>
              <c:layout>
                <c:manualLayout>
                  <c:x val="-2.7931885787178825E-3"/>
                  <c:y val="-0.1486726768756105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2"/>
              <c:layout>
                <c:manualLayout>
                  <c:x val="-2.7931885787178825E-3"/>
                  <c:y val="-7.433633843780526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3"/>
              <c:layout>
                <c:manualLayout>
                  <c:x val="0"/>
                  <c:y val="-7.15831407178865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4"/>
              <c:layout>
                <c:manualLayout>
                  <c:x val="5.586377157435765E-3"/>
                  <c:y val="-6.882994299796783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5"/>
              <c:layout>
                <c:manualLayout>
                  <c:x val="-2.7931885787178825E-3"/>
                  <c:y val="-0.1596854677552853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1.7261754590962807E-5"/>
                  <c:y val="-0.103607099637663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-2.810567734682406E-3"/>
                  <c:y val="-4.84365345466019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5.5863906556368479E-3"/>
                  <c:y val="-3.4990793524793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1.117275431487153E-2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-2.7930846755454051E-3"/>
                  <c:y val="-4.38377167587903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-8.4317032040472171E-3"/>
                  <c:y val="-0.2104937022052225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5.1864561618876742E-3"/>
                  <c:y val="-8.85750675748995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0"/>
                  <c:y val="-4.689268283377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5.1864561618876742E-3"/>
                  <c:y val="-6.77338752043348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0"/>
                  <c:y val="-7.2944173296976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0"/>
                  <c:y val="-5.21029809264115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0"/>
                  <c:y val="-3.90772356948087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7030A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Лист1!$E$2:$E$39</c:f>
              <c:numCache>
                <c:formatCode>General</c:formatCode>
                <c:ptCount val="38"/>
                <c:pt idx="16">
                  <c:v>20</c:v>
                </c:pt>
                <c:pt idx="17">
                  <c:v>4</c:v>
                </c:pt>
                <c:pt idx="18">
                  <c:v>3</c:v>
                </c:pt>
                <c:pt idx="19">
                  <c:v>8</c:v>
                </c:pt>
                <c:pt idx="20">
                  <c:v>5</c:v>
                </c:pt>
                <c:pt idx="21">
                  <c:v>49</c:v>
                </c:pt>
              </c:numCache>
            </c:numRef>
          </c:val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отходы</c:v>
                </c:pt>
              </c:strCache>
            </c:strRef>
          </c:tx>
          <c:invertIfNegative val="0"/>
          <c:dLbls>
            <c:dLbl>
              <c:idx val="15"/>
              <c:layout>
                <c:manualLayout>
                  <c:x val="-1.3965942893589413E-2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6"/>
              <c:layout>
                <c:manualLayout>
                  <c:x val="0"/>
                  <c:y val="-0.143166281435773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7"/>
              <c:layout>
                <c:manualLayout>
                  <c:x val="0"/>
                  <c:y val="-0.151425874595529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8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9"/>
              <c:layout>
                <c:manualLayout>
                  <c:x val="1.0241573143771998E-16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0"/>
              <c:layout>
                <c:manualLayout>
                  <c:x val="0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1"/>
              <c:layout>
                <c:manualLayout>
                  <c:x val="2.7931885787178825E-3"/>
                  <c:y val="-8.53493461047021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2"/>
              <c:layout>
                <c:manualLayout>
                  <c:x val="-1.9120712777681879E-4"/>
                  <c:y val="-4.16032791493446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3"/>
              <c:layout>
                <c:manualLayout>
                  <c:x val="1.9120712777681879E-4"/>
                  <c:y val="-0.1268071519682762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4"/>
              <c:layout>
                <c:manualLayout>
                  <c:x val="2.810567734682406E-3"/>
                  <c:y val="-0.189833275728407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2.7931885787179848E-3"/>
                  <c:y val="-4.40511635186994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5.5863771574356626E-3"/>
                  <c:y val="-8.53491293174802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0"/>
                  <c:y val="-0.214749422153659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-1.0241573143771998E-16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-1.0241573143771998E-16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5.5863771574356626E-3"/>
                  <c:y val="-4.40511635186994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2"/>
              <c:layout>
                <c:manualLayout>
                  <c:x val="0"/>
                  <c:y val="-0.3534432378023126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3"/>
              <c:layout>
                <c:manualLayout>
                  <c:x val="7.7796494275049581E-3"/>
                  <c:y val="-0.3048024384195073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4"/>
              <c:layout>
                <c:manualLayout>
                  <c:x val="0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5"/>
              <c:layout>
                <c:manualLayout>
                  <c:x val="0"/>
                  <c:y val="-3.38669376021675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6"/>
              <c:layout>
                <c:manualLayout>
                  <c:x val="-2.5932280809438371E-3"/>
                  <c:y val="-3.1261788555846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7"/>
              <c:layout>
                <c:manualLayout>
                  <c:x val="-2.5932280809438371E-3"/>
                  <c:y val="-5.73132790190526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8"/>
              <c:layout>
                <c:manualLayout>
                  <c:x val="2.5932825029890494E-3"/>
                  <c:y val="-0.2240428179835695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9"/>
              <c:layout>
                <c:manualLayout>
                  <c:x val="2.5932280809438371E-3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0"/>
              <c:layout>
                <c:manualLayout>
                  <c:x val="-9.5083931216920107E-17"/>
                  <c:y val="-2.60514904632057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1"/>
              <c:layout>
                <c:manualLayout>
                  <c:x val="-2.5932280809438371E-3"/>
                  <c:y val="-4.94978318800909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2"/>
              <c:layout>
                <c:manualLayout>
                  <c:x val="-5.1864561618875787E-3"/>
                  <c:y val="-7.2944173296976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5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Лист1!$F$2:$F$39</c:f>
              <c:numCache>
                <c:formatCode>General</c:formatCode>
                <c:ptCount val="38"/>
                <c:pt idx="22">
                  <c:v>4</c:v>
                </c:pt>
                <c:pt idx="23">
                  <c:v>29</c:v>
                </c:pt>
                <c:pt idx="24">
                  <c:v>43</c:v>
                </c:pt>
              </c:numCache>
            </c:numRef>
          </c:val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лицензии</c:v>
                </c:pt>
              </c:strCache>
            </c:strRef>
          </c:tx>
          <c:invertIfNegative val="0"/>
          <c:dLbls>
            <c:dLbl>
              <c:idx val="24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5"/>
              <c:layout>
                <c:manualLayout>
                  <c:x val="-2.810567734682406E-3"/>
                  <c:y val="-9.26172289702979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-2.810567734682406E-3"/>
                  <c:y val="-3.6485575048905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0"/>
                  <c:y val="-9.82303943624372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5.5863771574356626E-3"/>
                  <c:y val="-3.30383726390245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-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3"/>
              <c:layout>
                <c:manualLayout>
                  <c:x val="2.7931885787178825E-3"/>
                  <c:y val="-6.05703498382116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4"/>
              <c:layout>
                <c:manualLayout>
                  <c:x val="0"/>
                  <c:y val="-0.1266470951162608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5"/>
              <c:layout>
                <c:manualLayout>
                  <c:x val="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3"/>
              <c:layout>
                <c:manualLayout>
                  <c:x val="0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4"/>
              <c:layout>
                <c:manualLayout>
                  <c:x val="-8.4317032040471147E-3"/>
                  <c:y val="-0.1509106145399546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5"/>
              <c:layout>
                <c:manualLayout>
                  <c:x val="2.593246670473105E-3"/>
                  <c:y val="-0.3026137019577129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6"/>
              <c:layout>
                <c:manualLayout>
                  <c:x val="0"/>
                  <c:y val="-3.64720866484881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7"/>
              <c:layout>
                <c:manualLayout>
                  <c:x val="0"/>
                  <c:y val="-3.6472086648488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FC7F18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Лист1!$G$2:$G$39</c:f>
              <c:numCache>
                <c:formatCode>General</c:formatCode>
                <c:ptCount val="38"/>
                <c:pt idx="25">
                  <c:v>16</c:v>
                </c:pt>
                <c:pt idx="26">
                  <c:v>2</c:v>
                </c:pt>
                <c:pt idx="27">
                  <c:v>18</c:v>
                </c:pt>
              </c:numCache>
            </c:numRef>
          </c:val>
        </c:ser>
        <c:ser>
          <c:idx val="6"/>
          <c:order val="6"/>
          <c:tx>
            <c:strRef>
              <c:f>Лист1!$H$1</c:f>
              <c:strCache>
                <c:ptCount val="1"/>
                <c:pt idx="0">
                  <c:v>общие</c:v>
                </c:pt>
              </c:strCache>
            </c:strRef>
          </c:tx>
          <c:invertIfNegative val="0"/>
          <c:dLbls>
            <c:dLbl>
              <c:idx val="28"/>
              <c:layout>
                <c:manualLayout>
                  <c:x val="1.0305295979510281E-16"/>
                  <c:y val="-5.05184885292534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1.0305295979510281E-16"/>
                  <c:y val="-2.806582696069624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-1.0305295979510281E-16"/>
                  <c:y val="-0.109456725146715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-1.0305295979510281E-16"/>
                  <c:y val="-3.3678992352835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2"/>
              <c:layout>
                <c:manualLayout>
                  <c:x val="-1.0305295979510281E-16"/>
                  <c:y val="-5.89382366174623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3"/>
              <c:layout>
                <c:manualLayout>
                  <c:x val="-5.6213567739108496E-3"/>
                  <c:y val="-0.331176758136216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4"/>
              <c:layout>
                <c:manualLayout>
                  <c:x val="1.0305295979510281E-16"/>
                  <c:y val="-5.33250712253229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5"/>
              <c:layout>
                <c:manualLayout>
                  <c:x val="-2.810567734682406E-3"/>
                  <c:y val="-0.137522552107412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6"/>
              <c:layout>
                <c:manualLayout>
                  <c:x val="0"/>
                  <c:y val="-7.01645674017408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7"/>
              <c:layout>
                <c:manualLayout>
                  <c:x val="0"/>
                  <c:y val="-0.1122633078427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solidFill>
                      <a:srgbClr val="4401C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Лист1!$A$2:$A$39</c:f>
              <c:strCache>
                <c:ptCount val="38"/>
                <c:pt idx="0">
                  <c:v>7.3 ч.1</c:v>
                </c:pt>
                <c:pt idx="1">
                  <c:v>7.3 ч.2</c:v>
                </c:pt>
                <c:pt idx="2">
                  <c:v>8.1.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8.1.</c:v>
                </c:pt>
                <c:pt idx="11">
                  <c:v>8.13 ч.1</c:v>
                </c:pt>
                <c:pt idx="12">
                  <c:v>8.13 ч.4</c:v>
                </c:pt>
                <c:pt idx="13">
                  <c:v>8.14 ч.1</c:v>
                </c:pt>
                <c:pt idx="14">
                  <c:v>8.42 ч.1</c:v>
                </c:pt>
                <c:pt idx="15">
                  <c:v>8.5.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8.5.</c:v>
                </c:pt>
                <c:pt idx="22">
                  <c:v>8.1.</c:v>
                </c:pt>
                <c:pt idx="23">
                  <c:v>8.2.</c:v>
                </c:pt>
                <c:pt idx="24">
                  <c:v>8.5.</c:v>
                </c:pt>
                <c:pt idx="25">
                  <c:v>14.1 ч.3</c:v>
                </c:pt>
                <c:pt idx="26">
                  <c:v>14.1 ч.4</c:v>
                </c:pt>
                <c:pt idx="27">
                  <c:v>19.20 ч.1</c:v>
                </c:pt>
                <c:pt idx="28">
                  <c:v>17.7.</c:v>
                </c:pt>
                <c:pt idx="29">
                  <c:v>19.4.1 ч.1</c:v>
                </c:pt>
                <c:pt idx="30">
                  <c:v>19.5 ч.1</c:v>
                </c:pt>
                <c:pt idx="31">
                  <c:v>19.6.</c:v>
                </c:pt>
                <c:pt idx="32">
                  <c:v>19.7.</c:v>
                </c:pt>
                <c:pt idx="33">
                  <c:v>20.25 ч.1</c:v>
                </c:pt>
                <c:pt idx="34">
                  <c:v>8.4 ч.2</c:v>
                </c:pt>
                <c:pt idx="35">
                  <c:v>8.41.</c:v>
                </c:pt>
                <c:pt idx="36">
                  <c:v>8.46.</c:v>
                </c:pt>
                <c:pt idx="37">
                  <c:v>8.5.</c:v>
                </c:pt>
              </c:strCache>
            </c:strRef>
          </c:cat>
          <c:val>
            <c:numRef>
              <c:f>Лист1!$H$2:$H$39</c:f>
              <c:numCache>
                <c:formatCode>General</c:formatCode>
                <c:ptCount val="38"/>
                <c:pt idx="28">
                  <c:v>3</c:v>
                </c:pt>
                <c:pt idx="29">
                  <c:v>1</c:v>
                </c:pt>
                <c:pt idx="30">
                  <c:v>21</c:v>
                </c:pt>
                <c:pt idx="31">
                  <c:v>1</c:v>
                </c:pt>
                <c:pt idx="32">
                  <c:v>5</c:v>
                </c:pt>
                <c:pt idx="33">
                  <c:v>78</c:v>
                </c:pt>
                <c:pt idx="34">
                  <c:v>1</c:v>
                </c:pt>
                <c:pt idx="35">
                  <c:v>30</c:v>
                </c:pt>
                <c:pt idx="36">
                  <c:v>8</c:v>
                </c:pt>
                <c:pt idx="3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01993600"/>
        <c:axId val="202044544"/>
      </c:barChart>
      <c:catAx>
        <c:axId val="20199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 algn="ctr">
              <a:defRPr lang="ru-RU" sz="800" b="1" i="0" u="none" strike="noStrike" kern="1200" baseline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02044544"/>
        <c:crosses val="autoZero"/>
        <c:auto val="1"/>
        <c:lblAlgn val="ctr"/>
        <c:lblOffset val="100"/>
        <c:noMultiLvlLbl val="0"/>
      </c:catAx>
      <c:valAx>
        <c:axId val="202044544"/>
        <c:scaling>
          <c:orientation val="minMax"/>
        </c:scaling>
        <c:delete val="1"/>
        <c:axPos val="l"/>
        <c:majorGridlines/>
        <c:numFmt formatCode="General" sourceLinked="1"/>
        <c:majorTickMark val="none"/>
        <c:minorTickMark val="none"/>
        <c:tickLblPos val="nextTo"/>
        <c:crossAx val="201993600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8.3472320492636518E-2"/>
          <c:y val="6.2170753776286621E-2"/>
          <c:w val="0.78890002987068453"/>
          <c:h val="4.4194199707443815E-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title>
      <c:tx>
        <c:rich>
          <a:bodyPr/>
          <a:lstStyle/>
          <a:p>
            <a:pPr>
              <a:defRPr sz="140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Постановления</a:t>
            </a:r>
            <a:endParaRPr lang="ru-RU" sz="1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35473319000830261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9850608398260308E-2"/>
          <c:y val="0.10021639700504117"/>
          <c:w val="0.89942431723584304"/>
          <c:h val="0.785979199699619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недра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5.5865970935443255E-3"/>
                  <c:y val="-3.5791787146165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5.5861572213272044E-3"/>
                  <c:y val="-0.104621513356911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5.586377157435765E-3"/>
                  <c:y val="-8.8102327037398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1.6759131472307294E-2"/>
                  <c:y val="-9.085552475731743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1.3965942893589413E-2"/>
                  <c:y val="-7.4336338437805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-2.5603932859429995E-17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2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Лист1!$B$2:$B$30</c:f>
              <c:numCache>
                <c:formatCode>General</c:formatCode>
                <c:ptCount val="29"/>
                <c:pt idx="0">
                  <c:v>2</c:v>
                </c:pt>
                <c:pt idx="1">
                  <c:v>21</c:v>
                </c:pt>
                <c:pt idx="2">
                  <c:v>17</c:v>
                </c:pt>
                <c:pt idx="3">
                  <c:v>17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земля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0"/>
                  <c:y val="-3.30385894262466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2.7931885787178825E-3"/>
                  <c:y val="-2.75319771991870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2.7931885787178825E-3"/>
                  <c:y val="-3.02851749191057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2.7931885787178825E-3"/>
                  <c:y val="-3.85447680788619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0"/>
                  <c:y val="-2.4778779479268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-2.7931885787178825E-3"/>
                  <c:y val="-3.3038372639024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Лист1!$C$2:$C$30</c:f>
              <c:numCache>
                <c:formatCode>General</c:formatCode>
                <c:ptCount val="29"/>
                <c:pt idx="4">
                  <c:v>2</c:v>
                </c:pt>
                <c:pt idx="5">
                  <c:v>2</c:v>
                </c:pt>
                <c:pt idx="6">
                  <c:v>8</c:v>
                </c:pt>
                <c:pt idx="7">
                  <c:v>4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вода</c:v>
                </c:pt>
              </c:strCache>
            </c:strRef>
          </c:tx>
          <c:invertIfNegative val="0"/>
          <c:dLbls>
            <c:dLbl>
              <c:idx val="6"/>
              <c:layout>
                <c:manualLayout>
                  <c:x val="-2.7931885787178825E-3"/>
                  <c:y val="-0.22300901531341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5.1207865718859989E-17"/>
                  <c:y val="-0.140413083715854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0"/>
                  <c:y val="-5.78171521182928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0"/>
                  <c:y val="-0.1569322700353666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2.7931885787179337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0"/>
                  <c:y val="-3.57915703589431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5.1207865718859989E-17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5.586377157435765E-3"/>
                  <c:y val="-0.385447680788619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-2.1993610856046319E-7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0"/>
                  <c:y val="-3.854476807886209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0"/>
                  <c:y val="-2.75319771991870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3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Лист1!$D$2:$D$30</c:f>
              <c:numCache>
                <c:formatCode>General</c:formatCode>
                <c:ptCount val="29"/>
                <c:pt idx="8">
                  <c:v>7</c:v>
                </c:pt>
                <c:pt idx="9">
                  <c:v>34</c:v>
                </c:pt>
                <c:pt idx="10">
                  <c:v>6</c:v>
                </c:pt>
                <c:pt idx="11">
                  <c:v>4</c:v>
                </c:pt>
                <c:pt idx="12">
                  <c:v>17</c:v>
                </c:pt>
                <c:pt idx="13">
                  <c:v>93</c:v>
                </c:pt>
              </c:numCache>
            </c:numRef>
          </c:val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воздух</c:v>
                </c:pt>
              </c:strCache>
            </c:strRef>
          </c:tx>
          <c:invertIfNegative val="0"/>
          <c:dLbls>
            <c:dLbl>
              <c:idx val="10"/>
              <c:layout>
                <c:manualLayout>
                  <c:x val="-5.586377157435765E-3"/>
                  <c:y val="-0.176204654074797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1"/>
              <c:layout>
                <c:manualLayout>
                  <c:x val="-2.7934085148264942E-3"/>
                  <c:y val="-0.231268825260394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2"/>
              <c:layout>
                <c:manualLayout>
                  <c:x val="-2.7931885787178825E-3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3"/>
              <c:layout>
                <c:manualLayout>
                  <c:x val="0"/>
                  <c:y val="-5.78171521182929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4"/>
              <c:layout>
                <c:manualLayout>
                  <c:x val="2.7931885787178825E-3"/>
                  <c:y val="-0.211996224433740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5"/>
              <c:layout>
                <c:manualLayout>
                  <c:x val="0"/>
                  <c:y val="-4.12979657987806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2.7931885787178825E-3"/>
                  <c:y val="-3.30385894262466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2.7931885787178825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0"/>
                  <c:y val="-4.129796579878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-2.7931885787178825E-3"/>
                  <c:y val="-0.2202558175934970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8.379565736153647E-3"/>
                  <c:y val="-5.50639543983741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-2.7931885787178825E-3"/>
                  <c:y val="-4.129796579878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0"/>
                  <c:y val="-4.95575589585369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7030A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Лист1!$E$2:$E$30</c:f>
              <c:numCache>
                <c:formatCode>General</c:formatCode>
                <c:ptCount val="29"/>
                <c:pt idx="14">
                  <c:v>45</c:v>
                </c:pt>
                <c:pt idx="15">
                  <c:v>4</c:v>
                </c:pt>
                <c:pt idx="16">
                  <c:v>2</c:v>
                </c:pt>
                <c:pt idx="17">
                  <c:v>8</c:v>
                </c:pt>
                <c:pt idx="18">
                  <c:v>6</c:v>
                </c:pt>
                <c:pt idx="19">
                  <c:v>50</c:v>
                </c:pt>
              </c:numCache>
            </c:numRef>
          </c:val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отходы</c:v>
                </c:pt>
              </c:strCache>
            </c:strRef>
          </c:tx>
          <c:invertIfNegative val="0"/>
          <c:dLbls>
            <c:dLbl>
              <c:idx val="15"/>
              <c:layout>
                <c:manualLayout>
                  <c:x val="-1.3965942893589413E-2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6"/>
              <c:layout>
                <c:manualLayout>
                  <c:x val="0"/>
                  <c:y val="-0.143166281435773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7"/>
              <c:layout>
                <c:manualLayout>
                  <c:x val="0"/>
                  <c:y val="-0.1266470951162608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8"/>
              <c:layout>
                <c:manualLayout>
                  <c:x val="-5.5865970935443255E-3"/>
                  <c:y val="-0.112881106516667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9"/>
              <c:layout>
                <c:manualLayout>
                  <c:x val="3.3518262944614588E-2"/>
                  <c:y val="-0.3248775477376302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0"/>
              <c:layout>
                <c:manualLayout>
                  <c:x val="-2.7931885787178825E-3"/>
                  <c:y val="-4.12979657987806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1"/>
              <c:layout>
                <c:manualLayout>
                  <c:x val="-2.7931885787178825E-3"/>
                  <c:y val="-0.2340220229803126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2"/>
              <c:layout>
                <c:manualLayout>
                  <c:x val="1.6759131472307294E-2"/>
                  <c:y val="-0.214749422153659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3"/>
              <c:layout>
                <c:manualLayout>
                  <c:x val="0"/>
                  <c:y val="-7.98427338776426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4"/>
              <c:layout>
                <c:manualLayout>
                  <c:x val="2.7931885787178825E-3"/>
                  <c:y val="-0.3716819089762483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-2.7931885787178825E-3"/>
                  <c:y val="-4.95577757457588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2.7931885787178825E-3"/>
                  <c:y val="-0.2092430267138222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8.3795657361535447E-3"/>
                  <c:y val="-0.200983433554066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-1.0241573143771998E-16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5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Лист1!$F$2:$F$30</c:f>
              <c:numCache>
                <c:formatCode>General</c:formatCode>
                <c:ptCount val="29"/>
                <c:pt idx="20">
                  <c:v>4</c:v>
                </c:pt>
                <c:pt idx="21">
                  <c:v>51</c:v>
                </c:pt>
                <c:pt idx="22">
                  <c:v>47</c:v>
                </c:pt>
              </c:numCache>
            </c:numRef>
          </c:val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общие</c:v>
                </c:pt>
              </c:strCache>
            </c:strRef>
          </c:tx>
          <c:invertIfNegative val="0"/>
          <c:dLbls>
            <c:dLbl>
              <c:idx val="20"/>
              <c:layout>
                <c:manualLayout>
                  <c:x val="-8.3795657361535447E-3"/>
                  <c:y val="-3.85447680788618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5.23107566784554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1.0241573143771998E-16"/>
                  <c:y val="-7.43363384378053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-2.7931885787178825E-3"/>
                  <c:y val="-4.12981825860027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4"/>
              <c:layout>
                <c:manualLayout>
                  <c:x val="0"/>
                  <c:y val="-3.02851749191058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5"/>
              <c:layout>
                <c:manualLayout>
                  <c:x val="0"/>
                  <c:y val="-0.1569322700353666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-5.5865970935443255E-3"/>
                  <c:y val="-0.1046217301441331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2.793408514826443E-3"/>
                  <c:y val="-0.1018685324242144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2.7929686426093219E-3"/>
                  <c:y val="-3.30383726390245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5.586377157435765E-3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-2.1993610856046319E-7"/>
                  <c:y val="-9.91151179170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-2.1993610856046319E-7"/>
                  <c:y val="-0.167945060915041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2"/>
              <c:layout>
                <c:manualLayout>
                  <c:x val="-5.586377157435765E-3"/>
                  <c:y val="-0.165191863195122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FC7F18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Лист1!$G$2:$G$30</c:f>
              <c:numCache>
                <c:formatCode>General</c:formatCode>
                <c:ptCount val="29"/>
                <c:pt idx="23">
                  <c:v>2</c:v>
                </c:pt>
                <c:pt idx="24">
                  <c:v>1</c:v>
                </c:pt>
                <c:pt idx="25">
                  <c:v>34</c:v>
                </c:pt>
                <c:pt idx="26">
                  <c:v>20</c:v>
                </c:pt>
                <c:pt idx="27">
                  <c:v>20</c:v>
                </c:pt>
              </c:numCache>
            </c:numRef>
          </c:val>
        </c:ser>
        <c:ser>
          <c:idx val="6"/>
          <c:order val="6"/>
          <c:tx>
            <c:strRef>
              <c:f>Лист1!$H$1</c:f>
              <c:strCache>
                <c:ptCount val="1"/>
                <c:pt idx="0">
                  <c:v>ООПТ</c:v>
                </c:pt>
              </c:strCache>
            </c:strRef>
          </c:tx>
          <c:invertIfNegative val="0"/>
          <c:dLbls>
            <c:dLbl>
              <c:idx val="28"/>
              <c:layout>
                <c:manualLayout>
                  <c:x val="0"/>
                  <c:y val="-3.85447680788619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solidFill>
                      <a:schemeClr val="accent5">
                        <a:lumMod val="5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Лист1!$A$2:$A$30</c:f>
              <c:strCache>
                <c:ptCount val="29"/>
                <c:pt idx="0">
                  <c:v>7.10.</c:v>
                </c:pt>
                <c:pt idx="1">
                  <c:v>7.3 ч.1</c:v>
                </c:pt>
                <c:pt idx="2">
                  <c:v>7.3 ч.2</c:v>
                </c:pt>
                <c:pt idx="3">
                  <c:v>8.5.</c:v>
                </c:pt>
                <c:pt idx="4">
                  <c:v>8.1.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7.20.</c:v>
                </c:pt>
                <c:pt idx="9">
                  <c:v>7.6.</c:v>
                </c:pt>
                <c:pt idx="10">
                  <c:v>8.13 ч.4</c:v>
                </c:pt>
                <c:pt idx="11">
                  <c:v>8.14 ч.1</c:v>
                </c:pt>
                <c:pt idx="12">
                  <c:v>8.42.</c:v>
                </c:pt>
                <c:pt idx="13">
                  <c:v>8.5.</c:v>
                </c:pt>
                <c:pt idx="14">
                  <c:v>8.1.</c:v>
                </c:pt>
                <c:pt idx="15">
                  <c:v>8.21 ч.1</c:v>
                </c:pt>
                <c:pt idx="16">
                  <c:v>8.21 ч.2</c:v>
                </c:pt>
                <c:pt idx="17">
                  <c:v>8.21 ч.3</c:v>
                </c:pt>
                <c:pt idx="18">
                  <c:v>8.41.</c:v>
                </c:pt>
                <c:pt idx="19">
                  <c:v>8.5.</c:v>
                </c:pt>
                <c:pt idx="20">
                  <c:v>8.1.</c:v>
                </c:pt>
                <c:pt idx="21">
                  <c:v>8.2.</c:v>
                </c:pt>
                <c:pt idx="22">
                  <c:v>8.5.</c:v>
                </c:pt>
                <c:pt idx="23">
                  <c:v>8.1.</c:v>
                </c:pt>
                <c:pt idx="24">
                  <c:v>8.4 ч.2</c:v>
                </c:pt>
                <c:pt idx="25">
                  <c:v>8.41.</c:v>
                </c:pt>
                <c:pt idx="26">
                  <c:v>8.46.</c:v>
                </c:pt>
                <c:pt idx="27">
                  <c:v>8.5.</c:v>
                </c:pt>
                <c:pt idx="28">
                  <c:v>8.39.</c:v>
                </c:pt>
              </c:strCache>
            </c:strRef>
          </c:cat>
          <c:val>
            <c:numRef>
              <c:f>Лист1!$H$2:$H$30</c:f>
              <c:numCache>
                <c:formatCode>General</c:formatCode>
                <c:ptCount val="29"/>
                <c:pt idx="28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02534272"/>
        <c:axId val="202253440"/>
      </c:barChart>
      <c:catAx>
        <c:axId val="202534272"/>
        <c:scaling>
          <c:orientation val="minMax"/>
        </c:scaling>
        <c:delete val="0"/>
        <c:axPos val="b"/>
        <c:numFmt formatCode="d\-mmm" sourceLinked="1"/>
        <c:majorTickMark val="none"/>
        <c:minorTickMark val="none"/>
        <c:tickLblPos val="nextTo"/>
        <c:txPr>
          <a:bodyPr/>
          <a:lstStyle/>
          <a:p>
            <a:pPr>
              <a:defRPr sz="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2253440"/>
        <c:crosses val="autoZero"/>
        <c:auto val="1"/>
        <c:lblAlgn val="ctr"/>
        <c:lblOffset val="100"/>
        <c:noMultiLvlLbl val="0"/>
      </c:catAx>
      <c:valAx>
        <c:axId val="202253440"/>
        <c:scaling>
          <c:orientation val="minMax"/>
        </c:scaling>
        <c:delete val="1"/>
        <c:axPos val="l"/>
        <c:majorGridlines/>
        <c:numFmt formatCode="General" sourceLinked="1"/>
        <c:majorTickMark val="none"/>
        <c:minorTickMark val="none"/>
        <c:tickLblPos val="nextTo"/>
        <c:crossAx val="202534272"/>
        <c:crosses val="autoZero"/>
        <c:crossBetween val="between"/>
      </c:valAx>
      <c:spPr>
        <a:noFill/>
        <a:ln w="25400">
          <a:noFill/>
        </a:ln>
      </c:spPr>
    </c:plotArea>
    <c:legend>
      <c:legendPos val="b"/>
      <c:layout>
        <c:manualLayout>
          <c:xMode val="edge"/>
          <c:yMode val="edge"/>
          <c:x val="0.18940655739507672"/>
          <c:y val="5.9505924577991157E-2"/>
          <c:w val="0.81059344260492328"/>
          <c:h val="4.6705723052589548E-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46</c:v>
                </c:pt>
                <c:pt idx="1">
                  <c:v>42</c:v>
                </c:pt>
                <c:pt idx="2">
                  <c:v>41</c:v>
                </c:pt>
                <c:pt idx="3">
                  <c:v>21</c:v>
                </c:pt>
                <c:pt idx="4">
                  <c:v>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37</c:v>
                </c:pt>
                <c:pt idx="1">
                  <c:v>31</c:v>
                </c:pt>
                <c:pt idx="2">
                  <c:v>59</c:v>
                </c:pt>
                <c:pt idx="3">
                  <c:v>15</c:v>
                </c:pt>
                <c:pt idx="4">
                  <c:v>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08870016"/>
        <c:axId val="208875904"/>
      </c:barChart>
      <c:catAx>
        <c:axId val="208870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8875904"/>
        <c:crosses val="autoZero"/>
        <c:auto val="1"/>
        <c:lblAlgn val="ctr"/>
        <c:lblOffset val="100"/>
        <c:noMultiLvlLbl val="0"/>
      </c:catAx>
      <c:valAx>
        <c:axId val="2088759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0887001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5904656140768334"/>
          <c:y val="4.4884497780098807E-2"/>
          <c:w val="0.3856885492393784"/>
          <c:h val="0.12604810187845472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9 месяцев 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15</c:v>
                </c:pt>
                <c:pt idx="3">
                  <c:v>10</c:v>
                </c:pt>
                <c:pt idx="4">
                  <c:v>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9 месяцев 2021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25</c:v>
                </c:pt>
                <c:pt idx="1">
                  <c:v>13</c:v>
                </c:pt>
                <c:pt idx="2">
                  <c:v>16</c:v>
                </c:pt>
                <c:pt idx="3">
                  <c:v>3</c:v>
                </c:pt>
                <c:pt idx="4">
                  <c:v>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12407424"/>
        <c:axId val="212408960"/>
      </c:barChart>
      <c:catAx>
        <c:axId val="212407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2408960"/>
        <c:crosses val="autoZero"/>
        <c:auto val="1"/>
        <c:lblAlgn val="ctr"/>
        <c:lblOffset val="100"/>
        <c:noMultiLvlLbl val="0"/>
      </c:catAx>
      <c:valAx>
        <c:axId val="2124089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1240742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4963450728052485"/>
          <c:y val="2.3762381177699368E-2"/>
          <c:w val="0.32055980972151582"/>
          <c:h val="0.12604810187845472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0.00141</cdr:x>
      <cdr:y>0</cdr:y>
    </cdr:from>
    <cdr:to>
      <cdr:x>0.64646</cdr:x>
      <cdr:y>0.13143</cdr:y>
    </cdr:to>
    <cdr:sp macro="" textlink="">
      <cdr:nvSpPr>
        <cdr:cNvPr id="2" name="Прямоугольник 1"/>
        <cdr:cNvSpPr/>
      </cdr:nvSpPr>
      <cdr:spPr>
        <a:xfrm xmlns:a="http://schemas.openxmlformats.org/drawingml/2006/main">
          <a:off x="7238" y="0"/>
          <a:ext cx="3322781" cy="46166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ru-RU"/>
          </a:defPPr>
          <a:lvl1pPr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1pPr>
          <a:lvl2pPr marL="4572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2pPr>
          <a:lvl3pPr marL="9144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3pPr>
          <a:lvl4pPr marL="13716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4pPr>
          <a:lvl5pPr marL="18288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5pPr>
          <a:lvl6pPr marL="22860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6pPr>
          <a:lvl7pPr marL="27432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7pPr>
          <a:lvl8pPr marL="32004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8pPr>
          <a:lvl9pPr marL="36576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9pPr>
        </a:lstStyle>
        <a:p xmlns:a="http://schemas.openxmlformats.org/drawingml/2006/main">
          <a:r>
            <a:rPr lang="ru-RU" sz="1200" b="1" dirty="0" smtClean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Распределение запланированных </a:t>
          </a:r>
        </a:p>
        <a:p xmlns:a="http://schemas.openxmlformats.org/drawingml/2006/main">
          <a:r>
            <a:rPr lang="ru-RU" sz="1200" b="1" dirty="0" smtClean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объектов на </a:t>
          </a:r>
          <a:r>
            <a:rPr lang="ru-RU" sz="1200" b="1" dirty="0" smtClean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2022</a:t>
          </a:r>
          <a:endParaRPr lang="ru-RU" sz="1200" b="1" dirty="0">
            <a:solidFill>
              <a:schemeClr val="tx2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/>
          <a:lstStyle>
            <a:lvl1pPr algn="r">
              <a:defRPr sz="1200"/>
            </a:lvl1pPr>
          </a:lstStyle>
          <a:p>
            <a:fld id="{EAEE14FE-9CF5-4E0F-A008-58B1F01B3A7D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95" tIns="45747" rIns="91495" bIns="45747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1495" tIns="45747" rIns="91495" bIns="45747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428584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 anchor="b"/>
          <a:lstStyle>
            <a:lvl1pPr algn="r">
              <a:defRPr sz="1200"/>
            </a:lvl1pPr>
          </a:lstStyle>
          <a:p>
            <a:fld id="{D811E780-CF36-43B3-AF60-E83A34BC71CD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47517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93469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40301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31418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7FAB34B-0DC1-4FAF-88DA-C54A3F235C1C}" type="slidenum">
              <a:rPr lang="ru-RU" smtClean="0"/>
              <a:pPr>
                <a:defRPr/>
              </a:pPr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75771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31418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3479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91258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9346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26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154782"/>
            <a:ext cx="2057400" cy="32908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154782"/>
            <a:ext cx="6019800" cy="32908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DD0B34-F517-4F8E-BC01-F442EF91C0F5}" type="datetime1">
              <a:rPr lang="ru-RU" smtClean="0"/>
              <a:pPr/>
              <a:t>19.11.2021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100" b="1" i="0">
                <a:solidFill>
                  <a:srgbClr val="282C5E"/>
                </a:solidFill>
                <a:latin typeface="Arial Black"/>
                <a:cs typeface="Arial Black"/>
              </a:defRPr>
            </a:lvl1pPr>
          </a:lstStyle>
          <a:p>
            <a:pPr marL="19049">
              <a:spcBef>
                <a:spcPts val="184"/>
              </a:spcBef>
            </a:pPr>
            <a:fld id="{81D60167-4931-47E6-BA6A-407CBD079E47}" type="slidenum">
              <a:rPr lang="ru-RU" smtClean="0"/>
              <a:pPr marL="19049">
                <a:spcBef>
                  <a:spcPts val="184"/>
                </a:spcBef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99329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3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3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3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8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3" y="204795"/>
            <a:ext cx="5111751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8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10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4081F8-9AC8-44B6-B20D-35710A06296C}" type="datetimeFigureOut">
              <a:rPr lang="ru-RU" smtClean="0"/>
              <a:pPr/>
              <a:t>19.11.2021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ctr" defTabSz="913765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4" descr="C:\Users\user031-4\Desktop\1.pn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0" y="104980"/>
            <a:ext cx="8203374" cy="48757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5" name="Рисунок 134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662325" y="1876425"/>
            <a:ext cx="1185863" cy="1171575"/>
          </a:xfrm>
          <a:prstGeom prst="rect">
            <a:avLst/>
          </a:prstGeom>
        </p:spPr>
      </p:pic>
      <p:grpSp>
        <p:nvGrpSpPr>
          <p:cNvPr id="1039" name="Группа 1038"/>
          <p:cNvGrpSpPr/>
          <p:nvPr/>
        </p:nvGrpSpPr>
        <p:grpSpPr>
          <a:xfrm>
            <a:off x="310581" y="321810"/>
            <a:ext cx="643316" cy="798568"/>
            <a:chOff x="1546225" y="-3938587"/>
            <a:chExt cx="2335213" cy="2898774"/>
          </a:xfrm>
        </p:grpSpPr>
        <p:grpSp>
          <p:nvGrpSpPr>
            <p:cNvPr id="1038" name="Группа 103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37" name="Группа 103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032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35" name="Группа 334"/>
          <p:cNvGrpSpPr/>
          <p:nvPr/>
        </p:nvGrpSpPr>
        <p:grpSpPr>
          <a:xfrm>
            <a:off x="1059587" y="421192"/>
            <a:ext cx="2416929" cy="568770"/>
            <a:chOff x="859658" y="271249"/>
            <a:chExt cx="6129570" cy="758360"/>
          </a:xfrm>
        </p:grpSpPr>
        <p:sp>
          <p:nvSpPr>
            <p:cNvPr id="336" name="TextBox 335"/>
            <p:cNvSpPr txBox="1"/>
            <p:nvPr/>
          </p:nvSpPr>
          <p:spPr>
            <a:xfrm>
              <a:off x="859658" y="591885"/>
              <a:ext cx="5107510" cy="437724"/>
            </a:xfrm>
            <a:prstGeom prst="rect">
              <a:avLst/>
            </a:prstGeom>
            <a:noFill/>
          </p:spPr>
          <p:txBody>
            <a:bodyPr wrap="square" lIns="121917" tIns="60959" rIns="121917" bIns="60959" rtlCol="0">
              <a:spAutoFit/>
            </a:bodyPr>
            <a:lstStyle/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Федеральная служба по надзору </a:t>
              </a:r>
            </a:p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в сфере природопользования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80611" y="271249"/>
              <a:ext cx="6108617" cy="533477"/>
            </a:xfrm>
            <a:prstGeom prst="rect">
              <a:avLst/>
            </a:prstGeom>
            <a:noFill/>
          </p:spPr>
          <p:txBody>
            <a:bodyPr wrap="none" lIns="121917" tIns="60959" rIns="121917" bIns="60959" rtlCol="0">
              <a:spAutoFit/>
            </a:bodyPr>
            <a:lstStyle/>
            <a:p>
              <a:r>
                <a:rPr lang="ru-RU" b="1" spc="75" dirty="0">
                  <a:solidFill>
                    <a:srgbClr val="31547F"/>
                  </a:solidFill>
                  <a:latin typeface="Arial Narrow" pitchFamily="34" charset="0"/>
                </a:rPr>
                <a:t>РОСПРИРОДНАДЗОР</a:t>
              </a:r>
            </a:p>
          </p:txBody>
        </p:sp>
      </p:grpSp>
      <p:sp>
        <p:nvSpPr>
          <p:cNvPr id="450" name="TextBox 449"/>
          <p:cNvSpPr txBox="1"/>
          <p:nvPr/>
        </p:nvSpPr>
        <p:spPr>
          <a:xfrm>
            <a:off x="144421" y="1417073"/>
            <a:ext cx="5487449" cy="915633"/>
          </a:xfrm>
          <a:prstGeom prst="rect">
            <a:avLst/>
          </a:prstGeom>
          <a:noFill/>
        </p:spPr>
        <p:txBody>
          <a:bodyPr wrap="square" lIns="0" tIns="34289" rIns="0" bIns="3428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700"/>
              </a:lnSpc>
              <a:defRPr sz="3200" b="1" spc="13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2">
              <a:lnSpc>
                <a:spcPts val="2175"/>
              </a:lnSpc>
            </a:pPr>
            <a:r>
              <a:rPr lang="ru-RU" sz="2100" spc="150" dirty="0"/>
              <a:t>Анализ правоприменительной практики </a:t>
            </a:r>
          </a:p>
          <a:p>
            <a:pPr lvl="2">
              <a:lnSpc>
                <a:spcPts val="2175"/>
              </a:lnSpc>
            </a:pPr>
            <a:r>
              <a:rPr lang="ru-RU" sz="2100" spc="150" dirty="0"/>
              <a:t>надзорной деятельности за </a:t>
            </a:r>
            <a:r>
              <a:rPr lang="ru-RU" sz="2100" spc="150" dirty="0" smtClean="0"/>
              <a:t>9 месяцев 2021 года </a:t>
            </a:r>
            <a:r>
              <a:rPr lang="ru-RU" sz="2100" spc="150" dirty="0"/>
              <a:t>(Волгоградская область)</a:t>
            </a:r>
          </a:p>
        </p:txBody>
      </p:sp>
      <p:grpSp>
        <p:nvGrpSpPr>
          <p:cNvPr id="1065" name="Группа 1064"/>
          <p:cNvGrpSpPr/>
          <p:nvPr/>
        </p:nvGrpSpPr>
        <p:grpSpPr>
          <a:xfrm>
            <a:off x="6141244" y="1417073"/>
            <a:ext cx="2258757" cy="2531268"/>
            <a:chOff x="16875125" y="-6457951"/>
            <a:chExt cx="2552701" cy="2860675"/>
          </a:xfrm>
        </p:grpSpPr>
        <p:sp>
          <p:nvSpPr>
            <p:cNvPr id="1062" name="Freeform 331"/>
            <p:cNvSpPr>
              <a:spLocks/>
            </p:cNvSpPr>
            <p:nvPr/>
          </p:nvSpPr>
          <p:spPr bwMode="auto">
            <a:xfrm>
              <a:off x="18165763" y="-5934076"/>
              <a:ext cx="1262063" cy="2198688"/>
            </a:xfrm>
            <a:custGeom>
              <a:avLst/>
              <a:gdLst>
                <a:gd name="T0" fmla="*/ 257 w 335"/>
                <a:gd name="T1" fmla="*/ 0 h 584"/>
                <a:gd name="T2" fmla="*/ 257 w 335"/>
                <a:gd name="T3" fmla="*/ 368 h 584"/>
                <a:gd name="T4" fmla="*/ 236 w 335"/>
                <a:gd name="T5" fmla="*/ 404 h 584"/>
                <a:gd name="T6" fmla="*/ 0 w 335"/>
                <a:gd name="T7" fmla="*/ 542 h 584"/>
                <a:gd name="T8" fmla="*/ 73 w 335"/>
                <a:gd name="T9" fmla="*/ 584 h 584"/>
                <a:gd name="T10" fmla="*/ 286 w 335"/>
                <a:gd name="T11" fmla="*/ 464 h 584"/>
                <a:gd name="T12" fmla="*/ 335 w 335"/>
                <a:gd name="T13" fmla="*/ 379 h 584"/>
                <a:gd name="T14" fmla="*/ 335 w 335"/>
                <a:gd name="T15" fmla="*/ 93 h 584"/>
                <a:gd name="T16" fmla="*/ 294 w 335"/>
                <a:gd name="T17" fmla="*/ 22 h 584"/>
                <a:gd name="T18" fmla="*/ 257 w 335"/>
                <a:gd name="T19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584">
                  <a:moveTo>
                    <a:pt x="257" y="0"/>
                  </a:moveTo>
                  <a:cubicBezTo>
                    <a:pt x="257" y="368"/>
                    <a:pt x="257" y="368"/>
                    <a:pt x="257" y="368"/>
                  </a:cubicBezTo>
                  <a:cubicBezTo>
                    <a:pt x="257" y="383"/>
                    <a:pt x="249" y="397"/>
                    <a:pt x="236" y="404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286" y="464"/>
                    <a:pt x="286" y="464"/>
                    <a:pt x="286" y="464"/>
                  </a:cubicBezTo>
                  <a:cubicBezTo>
                    <a:pt x="316" y="446"/>
                    <a:pt x="335" y="414"/>
                    <a:pt x="335" y="379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64"/>
                    <a:pt x="320" y="36"/>
                    <a:pt x="294" y="22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358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332"/>
            <p:cNvSpPr>
              <a:spLocks/>
            </p:cNvSpPr>
            <p:nvPr/>
          </p:nvSpPr>
          <p:spPr bwMode="auto">
            <a:xfrm>
              <a:off x="16875125" y="-5588001"/>
              <a:ext cx="1570038" cy="1990725"/>
            </a:xfrm>
            <a:custGeom>
              <a:avLst/>
              <a:gdLst>
                <a:gd name="T0" fmla="*/ 417 w 417"/>
                <a:gd name="T1" fmla="*/ 493 h 529"/>
                <a:gd name="T2" fmla="*/ 98 w 417"/>
                <a:gd name="T3" fmla="*/ 309 h 529"/>
                <a:gd name="T4" fmla="*/ 77 w 417"/>
                <a:gd name="T5" fmla="*/ 273 h 529"/>
                <a:gd name="T6" fmla="*/ 76 w 417"/>
                <a:gd name="T7" fmla="*/ 0 h 529"/>
                <a:gd name="T8" fmla="*/ 0 w 417"/>
                <a:gd name="T9" fmla="*/ 44 h 529"/>
                <a:gd name="T10" fmla="*/ 0 w 417"/>
                <a:gd name="T11" fmla="*/ 286 h 529"/>
                <a:gd name="T12" fmla="*/ 49 w 417"/>
                <a:gd name="T13" fmla="*/ 371 h 529"/>
                <a:gd name="T14" fmla="*/ 297 w 417"/>
                <a:gd name="T15" fmla="*/ 514 h 529"/>
                <a:gd name="T16" fmla="*/ 379 w 417"/>
                <a:gd name="T17" fmla="*/ 514 h 529"/>
                <a:gd name="T18" fmla="*/ 417 w 417"/>
                <a:gd name="T19" fmla="*/ 49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529">
                  <a:moveTo>
                    <a:pt x="417" y="493"/>
                  </a:moveTo>
                  <a:cubicBezTo>
                    <a:pt x="98" y="309"/>
                    <a:pt x="98" y="309"/>
                    <a:pt x="98" y="309"/>
                  </a:cubicBezTo>
                  <a:cubicBezTo>
                    <a:pt x="85" y="302"/>
                    <a:pt x="77" y="288"/>
                    <a:pt x="77" y="273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321"/>
                    <a:pt x="19" y="354"/>
                    <a:pt x="49" y="371"/>
                  </a:cubicBezTo>
                  <a:cubicBezTo>
                    <a:pt x="297" y="514"/>
                    <a:pt x="297" y="514"/>
                    <a:pt x="297" y="514"/>
                  </a:cubicBezTo>
                  <a:cubicBezTo>
                    <a:pt x="322" y="529"/>
                    <a:pt x="354" y="529"/>
                    <a:pt x="379" y="514"/>
                  </a:cubicBezTo>
                  <a:lnTo>
                    <a:pt x="417" y="493"/>
                  </a:lnTo>
                  <a:close/>
                </a:path>
              </a:pathLst>
            </a:custGeom>
            <a:solidFill>
              <a:srgbClr val="52A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333"/>
            <p:cNvSpPr>
              <a:spLocks/>
            </p:cNvSpPr>
            <p:nvPr/>
          </p:nvSpPr>
          <p:spPr bwMode="auto">
            <a:xfrm>
              <a:off x="16875125" y="-6457951"/>
              <a:ext cx="2259013" cy="1035050"/>
            </a:xfrm>
            <a:custGeom>
              <a:avLst/>
              <a:gdLst>
                <a:gd name="T0" fmla="*/ 0 w 600"/>
                <a:gd name="T1" fmla="*/ 275 h 275"/>
                <a:gd name="T2" fmla="*/ 319 w 600"/>
                <a:gd name="T3" fmla="*/ 91 h 275"/>
                <a:gd name="T4" fmla="*/ 361 w 600"/>
                <a:gd name="T5" fmla="*/ 91 h 275"/>
                <a:gd name="T6" fmla="*/ 600 w 600"/>
                <a:gd name="T7" fmla="*/ 227 h 275"/>
                <a:gd name="T8" fmla="*/ 600 w 600"/>
                <a:gd name="T9" fmla="*/ 140 h 275"/>
                <a:gd name="T10" fmla="*/ 387 w 600"/>
                <a:gd name="T11" fmla="*/ 17 h 275"/>
                <a:gd name="T12" fmla="*/ 289 w 600"/>
                <a:gd name="T13" fmla="*/ 17 h 275"/>
                <a:gd name="T14" fmla="*/ 42 w 600"/>
                <a:gd name="T15" fmla="*/ 160 h 275"/>
                <a:gd name="T16" fmla="*/ 0 w 600"/>
                <a:gd name="T17" fmla="*/ 232 h 275"/>
                <a:gd name="T18" fmla="*/ 0 w 600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275">
                  <a:moveTo>
                    <a:pt x="0" y="275"/>
                  </a:moveTo>
                  <a:cubicBezTo>
                    <a:pt x="319" y="91"/>
                    <a:pt x="319" y="91"/>
                    <a:pt x="319" y="91"/>
                  </a:cubicBezTo>
                  <a:cubicBezTo>
                    <a:pt x="332" y="83"/>
                    <a:pt x="348" y="83"/>
                    <a:pt x="361" y="91"/>
                  </a:cubicBezTo>
                  <a:cubicBezTo>
                    <a:pt x="600" y="227"/>
                    <a:pt x="600" y="227"/>
                    <a:pt x="600" y="227"/>
                  </a:cubicBezTo>
                  <a:cubicBezTo>
                    <a:pt x="600" y="140"/>
                    <a:pt x="600" y="140"/>
                    <a:pt x="600" y="140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57" y="0"/>
                    <a:pt x="320" y="0"/>
                    <a:pt x="289" y="17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16" y="175"/>
                    <a:pt x="0" y="202"/>
                    <a:pt x="0" y="232"/>
                  </a:cubicBezTo>
                  <a:lnTo>
                    <a:pt x="0" y="275"/>
                  </a:lnTo>
                  <a:close/>
                </a:path>
              </a:pathLst>
            </a:custGeom>
            <a:solidFill>
              <a:srgbClr val="21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69" name="Группа 1068"/>
          <p:cNvGrpSpPr/>
          <p:nvPr/>
        </p:nvGrpSpPr>
        <p:grpSpPr>
          <a:xfrm flipV="1">
            <a:off x="-1455964" y="4293910"/>
            <a:ext cx="11849774" cy="583571"/>
            <a:chOff x="-1941286" y="1184963"/>
            <a:chExt cx="15799699" cy="778094"/>
          </a:xfrm>
        </p:grpSpPr>
        <p:sp>
          <p:nvSpPr>
            <p:cNvPr id="1070" name="Полилиния 106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214945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71" name="Группа 107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073" name="Полилиния 107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4" name="Полилиния 107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072" name="Полилиния 107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35A98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95" name="Прямоугольник 1094"/>
          <p:cNvSpPr/>
          <p:nvPr/>
        </p:nvSpPr>
        <p:spPr>
          <a:xfrm>
            <a:off x="6410613" y="2997134"/>
            <a:ext cx="1717862" cy="32826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ts val="975"/>
              </a:lnSpc>
            </a:pPr>
            <a:r>
              <a:rPr lang="ru-RU" sz="800" b="1" spc="15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МЫ  ОТВЕТСТВЕННЫ </a:t>
            </a:r>
          </a:p>
          <a:p>
            <a:pPr algn="ctr">
              <a:lnSpc>
                <a:spcPts val="975"/>
              </a:lnSpc>
            </a:pPr>
            <a:r>
              <a:rPr lang="ru-RU" sz="800" b="1" spc="113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ПО  СВОЕЙ  ПРИРОДЕ</a:t>
            </a:r>
          </a:p>
        </p:txBody>
      </p:sp>
      <p:grpSp>
        <p:nvGrpSpPr>
          <p:cNvPr id="1109" name="Группа 1108"/>
          <p:cNvGrpSpPr/>
          <p:nvPr/>
        </p:nvGrpSpPr>
        <p:grpSpPr>
          <a:xfrm flipV="1">
            <a:off x="-1455964" y="4422497"/>
            <a:ext cx="11849774" cy="583571"/>
            <a:chOff x="-1941286" y="1184963"/>
            <a:chExt cx="15799699" cy="778094"/>
          </a:xfrm>
        </p:grpSpPr>
        <p:sp>
          <p:nvSpPr>
            <p:cNvPr id="1110" name="Полилиния 110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10497E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1" name="Группа 111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113" name="Полилиния 111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4" name="Полилиния 111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12" name="Полилиния 111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0886B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5" name="Прямоугольник 184"/>
          <p:cNvSpPr/>
          <p:nvPr/>
        </p:nvSpPr>
        <p:spPr>
          <a:xfrm>
            <a:off x="121202" y="2970472"/>
            <a:ext cx="5858180" cy="1326644"/>
          </a:xfrm>
          <a:prstGeom prst="rect">
            <a:avLst/>
          </a:prstGeom>
          <a:noFill/>
        </p:spPr>
        <p:txBody>
          <a:bodyPr wrap="square" lIns="51434" tIns="25717" rIns="51434" bIns="25717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Заместитель руководителя Межрегионального 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Управления </a:t>
            </a:r>
            <a:r>
              <a:rPr lang="ru-RU" b="1" dirty="0" err="1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Росприроднадзора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 </a:t>
            </a:r>
          </a:p>
          <a:p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по Астраханской и Волгоградской областям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Галушкин Александр Александрович</a:t>
            </a:r>
            <a:endParaRPr lang="ru-RU" b="1" dirty="0"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  <a:p>
            <a:pPr>
              <a:lnSpc>
                <a:spcPts val="1275"/>
              </a:lnSpc>
            </a:pPr>
            <a:endParaRPr lang="ru-RU" sz="1200" b="1" dirty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24603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768" y="-16448"/>
            <a:ext cx="9144000" cy="525947"/>
            <a:chOff x="3716977" y="98980"/>
            <a:chExt cx="5284519" cy="322398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6"/>
              <a:chExt cx="17035976" cy="970584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90"/>
                <a:ext cx="3619500" cy="628648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30"/>
                <a:ext cx="17035976" cy="77910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6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8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19150" y="22298"/>
            <a:ext cx="87658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земельный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4536481" y="2327528"/>
            <a:ext cx="4472433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порча земель;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невыполнение обязанностей по рекультивации земель.</a:t>
            </a:r>
          </a:p>
        </p:txBody>
      </p:sp>
      <p:sp>
        <p:nvSpPr>
          <p:cNvPr id="22" name="Параллелограмм 21"/>
          <p:cNvSpPr/>
          <p:nvPr/>
        </p:nvSpPr>
        <p:spPr>
          <a:xfrm>
            <a:off x="8641671" y="38712"/>
            <a:ext cx="502329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4526589" y="3386257"/>
            <a:ext cx="4483404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 9 месяцев 2021 года рассчитано ущербов о возмещении вреда, причиненного окружающей среде в результате загрязнения почвы: </a:t>
            </a:r>
            <a:r>
              <a:rPr lang="ru-RU" sz="1200" b="1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16 ущербов на сумму 164 245 635,7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рублей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Взыскано:1 ед. полностью на 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сумму –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41078,7 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рублей в добровольном порядке.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4530996" y="589605"/>
            <a:ext cx="4483404" cy="1532334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9 месяцев 2021 года 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предостережений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землепользования и профилактики правонарушений в этой сфере. Предостережения выданы таким юр. лицам,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 АДМИНИСТРАЦИЯ ВОЛГОГРАДА, СГБУ ВО «Волгоградское лесничество», Администрация городского округа – г. Волжский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ВО. Исполнено 4 предостережения, одно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1" name="Группа 20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7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3" name="Группа 22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4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8" name="Диаграмма 187"/>
          <p:cNvGraphicFramePr/>
          <p:nvPr>
            <p:extLst>
              <p:ext uri="{D42A27DB-BD31-4B8C-83A1-F6EECF244321}">
                <p14:modId xmlns:p14="http://schemas.microsoft.com/office/powerpoint/2010/main" val="3452880623"/>
              </p:ext>
            </p:extLst>
          </p:nvPr>
        </p:nvGraphicFramePr>
        <p:xfrm>
          <a:off x="43382" y="561976"/>
          <a:ext cx="426191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8029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7814" y="2819207"/>
            <a:ext cx="2151282" cy="2108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53186" y="11940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81050" y="117386"/>
            <a:ext cx="57626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18935" y="578120"/>
            <a:ext cx="8769026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endParaRPr lang="ru-RU" b="1" dirty="0" smtClean="0">
              <a:solidFill>
                <a:srgbClr val="FF0000"/>
              </a:solidFill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Статьи 8.6.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уничтожение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плодородного слоя почвы, а равно порча земель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правил обращения с пестицидами и агрохимикатами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иными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опасными для здоровья людей и окружающей среды веществами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 отходами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производства 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потребления: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40 до 80 тысяч рублей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приостановление деятельности на срок до девяноста суток.</a:t>
            </a:r>
            <a:endParaRPr lang="ru-RU" sz="1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786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00099" y="-34902"/>
            <a:ext cx="795337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контроль (надзор)</a:t>
            </a:r>
          </a:p>
          <a:p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использования и охраны водных </a:t>
            </a:r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объектов (ВО)</a:t>
            </a:r>
            <a:endParaRPr lang="ru-RU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4495800" y="3021149"/>
            <a:ext cx="4492161" cy="13280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32 % - самовольное пользование водными объектами;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11 % - нарушение условия обеспечения свободного доступа граждан к водному объекту общего пользования и его береговой полосе;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38 % - непредставление отчетности в установленные сроки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4495800" y="929640"/>
            <a:ext cx="4492161" cy="152937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 9 месяцев 2021 год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11 предостережений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в области использования и охраны водных объектов и профилактики правонарушений в этой сфере. Предостережения выданы таким организациям, как </a:t>
            </a:r>
            <a:r>
              <a:rPr lang="ru-RU" sz="1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ООО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Ильевское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», 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СПК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«ЕРГЕНИНСКИЙ», 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МУП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«ЛИНЕВСКИЙ 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КОММУНАЛЬНЫЙ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КОМПЛЕКС», 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ФГБУ «Управление </a:t>
            </a:r>
            <a:r>
              <a:rPr lang="ru-RU" sz="1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Волгоградмелиоводхоз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 и др. Исполнено 5 предостережений, остальные находятся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" name="Группа 1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1" name="Группа 20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8" name="Диаграмма 187"/>
          <p:cNvGraphicFramePr/>
          <p:nvPr>
            <p:extLst>
              <p:ext uri="{D42A27DB-BD31-4B8C-83A1-F6EECF244321}">
                <p14:modId xmlns:p14="http://schemas.microsoft.com/office/powerpoint/2010/main" val="3582488243"/>
              </p:ext>
            </p:extLst>
          </p:nvPr>
        </p:nvGraphicFramePr>
        <p:xfrm>
          <a:off x="43382" y="627554"/>
          <a:ext cx="4376218" cy="4474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751906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76275" y="117386"/>
            <a:ext cx="76390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ru-RU" sz="2000" b="1" dirty="0">
                <a:latin typeface="Times New Roman" pitchFamily="18" charset="0"/>
                <a:cs typeface="Times New Roman" pitchFamily="18" charset="0"/>
              </a:rPr>
              <a:t>Сохранение и предотвращение загрязнения реки </a:t>
            </a:r>
            <a:r>
              <a:rPr lang="ru-RU" altLang="ru-RU" sz="2000" b="1" dirty="0" smtClean="0">
                <a:latin typeface="Times New Roman" pitchFamily="18" charset="0"/>
                <a:cs typeface="Times New Roman" pitchFamily="18" charset="0"/>
              </a:rPr>
              <a:t>Волги (ВО)</a:t>
            </a:r>
            <a:endParaRPr lang="ru-RU" altLang="ru-RU" sz="2000" b="1" dirty="0">
              <a:latin typeface="Times New Roman" pitchFamily="18" charset="0"/>
              <a:cs typeface="Times New Roman" pitchFamily="18" charset="0"/>
            </a:endParaRPr>
          </a:p>
          <a:p>
            <a:endParaRPr lang="ru-RU" altLang="ru-RU" sz="2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30628" y="524319"/>
            <a:ext cx="860379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 исполнение реализации паспорта федерального приоритетного проекта «Сохранение и предотвращение загрязнения реки Волги», Управлением организована межведомственная рабочая группа по контролю за состоянием береговых полос и рекреационных зон, в состав которой вошли представители субъектов Российской Федерации (комитет), а также представители территориальных органов федеральных органов исполнительной власти</a:t>
            </a: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73991" y="1355316"/>
            <a:ext cx="8505189" cy="349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период деятельности рабочей группы с сентября 2017 по 30 сентября 2021 года проведено 168 рейдовых обследований (28 за 2021 год) 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 предостережение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57 постановлений вынесено;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2 предписания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17 представлений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1 193 000 руб. предъявлено административных штрафов;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104 855 167 руб. рассчитан вред (ИП Грачева М.В., неопределенный круг лиц, ООО «Пристань», ООО «Рыба»,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Голошумов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В.В., ООО «Концессия водоснабжения»). По расчету вреда неопределенному кругу лиц остров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Сарпинский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на сумму 2 млн. 385 тыс. руб. – возбуждено уголовное дело. Рассчитан вред, причиненный почве, на сумму 2 528 709 тыс. руб. неопределенному кругу лиц и направлен в правоохранительные органы для принятия мер. 26.05.2020 г. рассчитан вред, причиненный водному объекту – реке Волге, в отношении гр. гр. Лебедева Е.А., Оленикова З.Ю. на сумму в размере 82 482 180 руб.; 26.05.2020 № 01-04/7177 расчёт направлен для согласования в ЦА. Вред ЦА согласован, после согласования и выявления собственников (гр. гр. Лебедева Е.А., Оленикова З.Ю.) дебаркадера «Баламут» предъявлено требование об оплате (компенсации) в добровольном порядке вреда, причиненного водному объекту. К числу типовых и массовых нарушений обязательных требований природоохранного законодательства можно отнести нарушение требований к охране водных объектов, которые могут повлечь их загрязнение, засорение и (или) истощение. Ответственность за данное нарушение предусмотрена ч.4 ст.8.13. КоАП РФ. По выявленным нарушениям приняты меры административного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воздействия.При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доказанности факта нарушения требований к охране водного объекта Управлением производится исчисление размера вреда, причиненного водному объекту вследствие нарушения водного законодательства и его возмещению.</a:t>
            </a:r>
          </a:p>
          <a:p>
            <a:pPr algn="just"/>
            <a:endParaRPr lang="ru-RU" sz="12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1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8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360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473" y="1798320"/>
            <a:ext cx="1745911" cy="1672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28675" y="117386"/>
            <a:ext cx="63817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336567" y="523609"/>
            <a:ext cx="8743950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7200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Статьей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7.6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самовольное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занятие водного объекта или его части, либо использование их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документов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на основании которых возникает право пользования водным объектом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его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частью, либо водопользование с нарушением его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условий:</a:t>
            </a:r>
            <a:endParaRPr lang="ru-RU" altLang="ru-RU" sz="1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7200"/>
            <a: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7200"/>
            <a: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лиц – в размере от 100 до 250 тысяч рублей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приостановление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на срок до девяноста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Статьи 8.13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предусмотрена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требований к охране водных объектов, которое может повлечь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их загрязнение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засорение и (или) истощение, за исключением случаев,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предусмотренных статьей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8.45 настоящего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Кодекса: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3 до 4 тысяч рублей;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 до 40 тысяч рублей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8.14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предусмотрена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нарушение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правил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водопользования при заборе воды, без изъятия воды и при сбросе сточных вод в водные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объекты: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граждан –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500 рублей до 1 тысячи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 ;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или административное приостановление деятельности на срок до девяноста суток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8.42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прибрежной защитной полосы водного объекта, водоохранной зоны водного объекта с нарушением ограничений хозяйственной и иной деятельности: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граждан – в размере от 3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до 4 тысяч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от 8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 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400" b="1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5147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Скругленный прямоугольник 10"/>
          <p:cNvSpPr/>
          <p:nvPr/>
        </p:nvSpPr>
        <p:spPr>
          <a:xfrm>
            <a:off x="4476402" y="851912"/>
            <a:ext cx="4533591" cy="234957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нарушение условий специального разрешения на выброс вредных веществ в атмосферный воздух или вредное физическое воздействие на него;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отсутствие  программы  производственного экологического контроля;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нарушение правил эксплуатации, неиспользование сооружений, оборудования или аппаратуры для очистки газов и контроля выбросов вредных веществ в атмосферный воздух;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непредставление отчета по ПЭК.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19150" y="-63082"/>
            <a:ext cx="8190843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контроль (надзор)</a:t>
            </a:r>
          </a:p>
          <a:p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охраны атмосферного </a:t>
            </a:r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воздуха (ВО)</a:t>
            </a:r>
            <a:endParaRPr lang="ru-RU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819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9" name="Группа 1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6" name="Диаграмма 185"/>
          <p:cNvGraphicFramePr/>
          <p:nvPr>
            <p:extLst>
              <p:ext uri="{D42A27DB-BD31-4B8C-83A1-F6EECF244321}">
                <p14:modId xmlns:p14="http://schemas.microsoft.com/office/powerpoint/2010/main" val="4021355762"/>
              </p:ext>
            </p:extLst>
          </p:nvPr>
        </p:nvGraphicFramePr>
        <p:xfrm>
          <a:off x="43382" y="561976"/>
          <a:ext cx="450956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Скругленный прямоугольник 184"/>
          <p:cNvSpPr/>
          <p:nvPr/>
        </p:nvSpPr>
        <p:spPr>
          <a:xfrm>
            <a:off x="4526589" y="3488412"/>
            <a:ext cx="4483404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 9 месяцев 2021 года рассчитано ущербов о возмещении вреда, причиненного окружающей среде в результате загрязнения атмосферного воздуха: </a:t>
            </a:r>
            <a:r>
              <a:rPr lang="ru-RU" sz="1200" b="1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 ущерба на сумму 1 221 171,14 рублей.</a:t>
            </a:r>
          </a:p>
        </p:txBody>
      </p:sp>
    </p:spTree>
    <p:extLst>
      <p:ext uri="{BB962C8B-B14F-4D97-AF65-F5344CB8AC3E}">
        <p14:creationId xmlns:p14="http://schemas.microsoft.com/office/powerpoint/2010/main" val="2022479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187" y="982980"/>
            <a:ext cx="2098793" cy="2249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28675" y="117386"/>
            <a:ext cx="53149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3186" y="669032"/>
            <a:ext cx="9012794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выброс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вредных веществ в атмосферный воздух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вредное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физическое воздействие на него без специального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разрешения: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лиц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180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рублей.</a:t>
            </a:r>
          </a:p>
          <a:p>
            <a:pPr indent="450000" algn="just"/>
            <a:endParaRPr lang="ru-RU" sz="14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условий специального разрешения на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выброс вредных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веществ в атмосферный воздух или вредное физическое воздействие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 него: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80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endParaRPr lang="ru-RU" sz="14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3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правил эксплуатации,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неиспользование сооружений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оборудования или аппаратуры для очистки газов и контроля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выбросов вредных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веществ в атмосферный воздух, которые могут привести к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его загрязнению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либо использование неисправных указанных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сооружений, оборудования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аппаратуры: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приостановление деятельности на срок до девяноста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  <a:endParaRPr lang="ru-RU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0142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800" y="-83210"/>
            <a:ext cx="8458200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контроль (надзор)</a:t>
            </a:r>
          </a:p>
          <a:p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</a:t>
            </a:r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отходами (ВО)</a:t>
            </a:r>
            <a:endParaRPr lang="ru-RU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3977644" y="2431732"/>
            <a:ext cx="5080637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несанкционированное размещение отходов;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отсутствие  программы  производственного экологического контроля;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непредставление отчетности в установленные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сроки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977640" y="557463"/>
            <a:ext cx="5080637" cy="173664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отчетном периоде 2021 года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220 предостережений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отходами и профилактики правонарушений в этой сфере. Предостережения выданы таким организациям, как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ООО «РИТЭК», ООО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«ЕВРОМЕТ»,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ООО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«Южный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металлургический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комплекс»,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АДМИНИСТРАЦИЯ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ВОЛГОГРАДА,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ООО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«АФИНЫ-ВОЛГА» и др. Исполнено 60 предостережений, по 1 - составлен протокол  по  ст.19.7 КоАП РФ,  сроки по исполнению остальных предостережений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" name="Группа 1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7" name="Группа 16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8" name="Группа 17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9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5" name="Диаграмма 184"/>
          <p:cNvGraphicFramePr/>
          <p:nvPr>
            <p:extLst>
              <p:ext uri="{D42A27DB-BD31-4B8C-83A1-F6EECF244321}">
                <p14:modId xmlns:p14="http://schemas.microsoft.com/office/powerpoint/2010/main" val="4185967920"/>
              </p:ext>
            </p:extLst>
          </p:nvPr>
        </p:nvGraphicFramePr>
        <p:xfrm>
          <a:off x="768" y="543322"/>
          <a:ext cx="426191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6" name="TextBox 185"/>
          <p:cNvSpPr txBox="1"/>
          <p:nvPr/>
        </p:nvSpPr>
        <p:spPr>
          <a:xfrm>
            <a:off x="3977644" y="3676245"/>
            <a:ext cx="5080635" cy="13280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sz="1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«Горячие экологические точки» </a:t>
            </a:r>
            <a:endParaRPr lang="ru-RU" sz="1200" b="1" i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ВОАО «Химпром» 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Шламонакопитель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«Белое море» (Волгоград, Кировский район). </a:t>
            </a: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ООО «Осока-Лик» 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р.п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Светлый Яр. Волгоградская область.</a:t>
            </a: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Полигон ТБО ООО «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Комус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». </a:t>
            </a: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ПК «Альянс». </a:t>
            </a:r>
          </a:p>
        </p:txBody>
      </p:sp>
    </p:spTree>
    <p:extLst>
      <p:ext uri="{BB962C8B-B14F-4D97-AF65-F5344CB8AC3E}">
        <p14:creationId xmlns:p14="http://schemas.microsoft.com/office/powerpoint/2010/main" val="242200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53186" y="-54949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71524" y="25040"/>
            <a:ext cx="53244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3" name="Таблица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9986858"/>
              </p:ext>
            </p:extLst>
          </p:nvPr>
        </p:nvGraphicFramePr>
        <p:xfrm>
          <a:off x="53186" y="596900"/>
          <a:ext cx="9047152" cy="4562411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6598773"/>
                <a:gridCol w="1029154"/>
                <a:gridCol w="790575"/>
                <a:gridCol w="628650"/>
              </a:tblGrid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Части ст. 8.2 КоАП РФ (несоблюдение требований в области охраны окружающей среды при обращении с отходами производства и потребления):</a:t>
                      </a:r>
                      <a:endParaRPr lang="ru-RU" sz="11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>
                          <a:effectLst/>
                        </a:rPr>
                        <a:t>юрид</a:t>
                      </a:r>
                      <a:r>
                        <a:rPr lang="ru-RU" sz="1000" dirty="0" smtClean="0">
                          <a:effectLst/>
                        </a:rPr>
                        <a:t>. лицо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дол</a:t>
                      </a:r>
                      <a:r>
                        <a:rPr lang="ru-RU" sz="1000" dirty="0" smtClean="0">
                          <a:effectLst/>
                        </a:rPr>
                        <a:t>. лицо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Приоста-новление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1. Несоблюдение требований в области охраны окружающей среды при сборе, накоплении, транспортировании, обработке, утилизации или обезвреживании отходов производства и потребления, за исключением случаев, предусмотренных статьей 8.2.3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100 до 250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10 до 30 </a:t>
                      </a:r>
                      <a:r>
                        <a:rPr lang="ru-RU" sz="1000" dirty="0" smtClean="0">
                          <a:effectLst/>
                        </a:rPr>
                        <a:t>т. р..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564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2. Повторное в течение года совершение административного правонарушения, предусмотренного частью 1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250 до 400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30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3. Действия (бездействие), предусмотренные частью 1 настоящей статьи, повлекшие причинение вреда здоровью людей или окружающей среде либо возникновение эпидемии или эпизоотии, если эти действия (бездействие) не содержат уголовно наказуемого деяния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400 до 500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40 до 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4. Несоблюдение требований в области охраны окружающей среды при размещении отходов производства и потребления, за исключением случаев, предусмотренных статьей 8.2.3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300 до 400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8111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5. Повторное в течение года совершение административного правонарушения, предусмотренного частью 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500 до 600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40 до 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6. Действия (бездействие), предусмотренные частью 4 настоящей статьи, повлекшие причинение вреда здоровью людей или окружающей среде либо возникновение эпидемии или эпизоотии, если эти действия (бездействие) не содержат уголовно наказуемого деяния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600 до 700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50 до 60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7. Неисполнение обязанности по разработке проектов нормативов образования отходов производства и потребления и лимитов на их размещение или направлению таких проектов на утверждение в уполномоченный орган, если такая обязанность установлена законодательством РФ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5374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8. Превышение утвержденных лимитов на размещение отходов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9. Неисполнение обязанности по отнесению отходов производства и потребления I - V классов опасности к конкретному классу опасности для подтверждения такого отнесения или составлению паспортов отходов I - IV классов опасности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4828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10. Неисполнение обязанности по ведению учета в области обращения с отходами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11. Неисполнение обязанности по проведению мониторинга состояния и загрязнения окружающей среды на территориях объектов размещения отходов производства и потребления и в пределах их воздействия на окружающую среду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17208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12. Неисполнение обязанности по проведению инвентаризации объектов размещения отходов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</a:tbl>
          </a:graphicData>
        </a:graphic>
      </p:graphicFrame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381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5207" y="1424477"/>
            <a:ext cx="2098793" cy="1886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23900" y="117386"/>
            <a:ext cx="61652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18934" y="578120"/>
            <a:ext cx="8650746" cy="1969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indent="450000" algn="just"/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Статьей 8.5.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об административных правонарушениях предусмотрена ответственность за с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окрытие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или искажение экологической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информации: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3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6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endParaRPr lang="ru-RU" sz="1200" b="1" dirty="0" smtClean="0">
              <a:solidFill>
                <a:srgbClr val="FF0000"/>
              </a:solidFill>
            </a:endParaRPr>
          </a:p>
          <a:p>
            <a:pPr indent="450000" algn="just"/>
            <a:endParaRPr lang="ru-RU" sz="1400" b="1" dirty="0">
              <a:solidFill>
                <a:srgbClr val="FF0000"/>
              </a:solidFill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1" name="Прямоугольник 180"/>
          <p:cNvSpPr/>
          <p:nvPr/>
        </p:nvSpPr>
        <p:spPr>
          <a:xfrm>
            <a:off x="342900" y="3044815"/>
            <a:ext cx="8534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8.41.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невнесение в установленные сроки платы за негативное воздействие на окружающую среду: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от 3  до 6 тысяч рублей;</a:t>
            </a: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от 50  до 100 тысяч рублей.</a:t>
            </a:r>
            <a:endParaRPr lang="ru-RU" sz="1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2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29798" y="88343"/>
            <a:ext cx="76173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 контроль (надзор)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Скругленный прямоугольник 3"/>
          <p:cNvSpPr/>
          <p:nvPr/>
        </p:nvSpPr>
        <p:spPr>
          <a:xfrm>
            <a:off x="988177" y="972736"/>
            <a:ext cx="1914185" cy="114816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контроль (надзор)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5" name="Группа 24"/>
          <p:cNvGrpSpPr/>
          <p:nvPr/>
        </p:nvGrpSpPr>
        <p:grpSpPr>
          <a:xfrm>
            <a:off x="938542" y="2485344"/>
            <a:ext cx="988811" cy="721564"/>
            <a:chOff x="2084388" y="-100013"/>
            <a:chExt cx="612775" cy="504826"/>
          </a:xfrm>
          <a:solidFill>
            <a:schemeClr val="accent5">
              <a:lumMod val="75000"/>
            </a:schemeClr>
          </a:solidFill>
        </p:grpSpPr>
        <p:sp>
          <p:nvSpPr>
            <p:cNvPr id="26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8" name="Группа 47"/>
          <p:cNvGrpSpPr/>
          <p:nvPr/>
        </p:nvGrpSpPr>
        <p:grpSpPr>
          <a:xfrm>
            <a:off x="8058244" y="1170235"/>
            <a:ext cx="889047" cy="587041"/>
            <a:chOff x="8845551" y="-77788"/>
            <a:chExt cx="614363" cy="506413"/>
          </a:xfrm>
          <a:solidFill>
            <a:schemeClr val="accent5">
              <a:lumMod val="75000"/>
            </a:schemeClr>
          </a:solidFill>
        </p:grpSpPr>
        <p:sp>
          <p:nvSpPr>
            <p:cNvPr id="49" name="Freeform 539"/>
            <p:cNvSpPr>
              <a:spLocks noEditPoints="1"/>
            </p:cNvSpPr>
            <p:nvPr/>
          </p:nvSpPr>
          <p:spPr bwMode="auto">
            <a:xfrm>
              <a:off x="8845551" y="-46038"/>
              <a:ext cx="614363" cy="474663"/>
            </a:xfrm>
            <a:custGeom>
              <a:avLst/>
              <a:gdLst>
                <a:gd name="T0" fmla="*/ 925 w 1707"/>
                <a:gd name="T1" fmla="*/ 1120 h 1320"/>
                <a:gd name="T2" fmla="*/ 810 w 1707"/>
                <a:gd name="T3" fmla="*/ 1214 h 1320"/>
                <a:gd name="T4" fmla="*/ 657 w 1707"/>
                <a:gd name="T5" fmla="*/ 1313 h 1320"/>
                <a:gd name="T6" fmla="*/ 1707 w 1707"/>
                <a:gd name="T7" fmla="*/ 1314 h 1320"/>
                <a:gd name="T8" fmla="*/ 1673 w 1707"/>
                <a:gd name="T9" fmla="*/ 1279 h 1320"/>
                <a:gd name="T10" fmla="*/ 1572 w 1707"/>
                <a:gd name="T11" fmla="*/ 1221 h 1320"/>
                <a:gd name="T12" fmla="*/ 1513 w 1707"/>
                <a:gd name="T13" fmla="*/ 1175 h 1320"/>
                <a:gd name="T14" fmla="*/ 1365 w 1707"/>
                <a:gd name="T15" fmla="*/ 1045 h 1320"/>
                <a:gd name="T16" fmla="*/ 1059 w 1707"/>
                <a:gd name="T17" fmla="*/ 1009 h 1320"/>
                <a:gd name="T18" fmla="*/ 642 w 1707"/>
                <a:gd name="T19" fmla="*/ 693 h 1320"/>
                <a:gd name="T20" fmla="*/ 763 w 1707"/>
                <a:gd name="T21" fmla="*/ 479 h 1320"/>
                <a:gd name="T22" fmla="*/ 821 w 1707"/>
                <a:gd name="T23" fmla="*/ 266 h 1320"/>
                <a:gd name="T24" fmla="*/ 673 w 1707"/>
                <a:gd name="T25" fmla="*/ 43 h 1320"/>
                <a:gd name="T26" fmla="*/ 586 w 1707"/>
                <a:gd name="T27" fmla="*/ 0 h 1320"/>
                <a:gd name="T28" fmla="*/ 298 w 1707"/>
                <a:gd name="T29" fmla="*/ 5 h 1320"/>
                <a:gd name="T30" fmla="*/ 187 w 1707"/>
                <a:gd name="T31" fmla="*/ 89 h 1320"/>
                <a:gd name="T32" fmla="*/ 142 w 1707"/>
                <a:gd name="T33" fmla="*/ 334 h 1320"/>
                <a:gd name="T34" fmla="*/ 52 w 1707"/>
                <a:gd name="T35" fmla="*/ 270 h 1320"/>
                <a:gd name="T36" fmla="*/ 26 w 1707"/>
                <a:gd name="T37" fmla="*/ 323 h 1320"/>
                <a:gd name="T38" fmla="*/ 155 w 1707"/>
                <a:gd name="T39" fmla="*/ 418 h 1320"/>
                <a:gd name="T40" fmla="*/ 153 w 1707"/>
                <a:gd name="T41" fmla="*/ 425 h 1320"/>
                <a:gd name="T42" fmla="*/ 90 w 1707"/>
                <a:gd name="T43" fmla="*/ 580 h 1320"/>
                <a:gd name="T44" fmla="*/ 99 w 1707"/>
                <a:gd name="T45" fmla="*/ 891 h 1320"/>
                <a:gd name="T46" fmla="*/ 22 w 1707"/>
                <a:gd name="T47" fmla="*/ 1164 h 1320"/>
                <a:gd name="T48" fmla="*/ 64 w 1707"/>
                <a:gd name="T49" fmla="*/ 1293 h 1320"/>
                <a:gd name="T50" fmla="*/ 181 w 1707"/>
                <a:gd name="T51" fmla="*/ 1221 h 1320"/>
                <a:gd name="T52" fmla="*/ 263 w 1707"/>
                <a:gd name="T53" fmla="*/ 882 h 1320"/>
                <a:gd name="T54" fmla="*/ 289 w 1707"/>
                <a:gd name="T55" fmla="*/ 643 h 1320"/>
                <a:gd name="T56" fmla="*/ 425 w 1707"/>
                <a:gd name="T57" fmla="*/ 788 h 1320"/>
                <a:gd name="T58" fmla="*/ 476 w 1707"/>
                <a:gd name="T59" fmla="*/ 893 h 1320"/>
                <a:gd name="T60" fmla="*/ 306 w 1707"/>
                <a:gd name="T61" fmla="*/ 1177 h 1320"/>
                <a:gd name="T62" fmla="*/ 379 w 1707"/>
                <a:gd name="T63" fmla="*/ 1307 h 1320"/>
                <a:gd name="T64" fmla="*/ 636 w 1707"/>
                <a:gd name="T65" fmla="*/ 939 h 1320"/>
                <a:gd name="T66" fmla="*/ 655 w 1707"/>
                <a:gd name="T67" fmla="*/ 780 h 1320"/>
                <a:gd name="T68" fmla="*/ 1007 w 1707"/>
                <a:gd name="T69" fmla="*/ 1038 h 1320"/>
                <a:gd name="T70" fmla="*/ 996 w 1707"/>
                <a:gd name="T71" fmla="*/ 1034 h 1320"/>
                <a:gd name="T72" fmla="*/ 925 w 1707"/>
                <a:gd name="T73" fmla="*/ 1120 h 1320"/>
                <a:gd name="T74" fmla="*/ 295 w 1707"/>
                <a:gd name="T75" fmla="*/ 273 h 1320"/>
                <a:gd name="T76" fmla="*/ 295 w 1707"/>
                <a:gd name="T77" fmla="*/ 273 h 1320"/>
                <a:gd name="T78" fmla="*/ 407 w 1707"/>
                <a:gd name="T79" fmla="*/ 166 h 1320"/>
                <a:gd name="T80" fmla="*/ 295 w 1707"/>
                <a:gd name="T81" fmla="*/ 273 h 1320"/>
                <a:gd name="T82" fmla="*/ 509 w 1707"/>
                <a:gd name="T83" fmla="*/ 595 h 1320"/>
                <a:gd name="T84" fmla="*/ 509 w 1707"/>
                <a:gd name="T85" fmla="*/ 595 h 1320"/>
                <a:gd name="T86" fmla="*/ 436 w 1707"/>
                <a:gd name="T87" fmla="*/ 550 h 1320"/>
                <a:gd name="T88" fmla="*/ 436 w 1707"/>
                <a:gd name="T89" fmla="*/ 514 h 1320"/>
                <a:gd name="T90" fmla="*/ 597 w 1707"/>
                <a:gd name="T91" fmla="*/ 448 h 1320"/>
                <a:gd name="T92" fmla="*/ 509 w 1707"/>
                <a:gd name="T93" fmla="*/ 595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7" h="1320">
                  <a:moveTo>
                    <a:pt x="925" y="1120"/>
                  </a:moveTo>
                  <a:cubicBezTo>
                    <a:pt x="852" y="1100"/>
                    <a:pt x="810" y="1213"/>
                    <a:pt x="810" y="1214"/>
                  </a:cubicBezTo>
                  <a:cubicBezTo>
                    <a:pt x="718" y="1184"/>
                    <a:pt x="657" y="1313"/>
                    <a:pt x="657" y="1313"/>
                  </a:cubicBezTo>
                  <a:lnTo>
                    <a:pt x="1707" y="1314"/>
                  </a:lnTo>
                  <a:cubicBezTo>
                    <a:pt x="1707" y="1314"/>
                    <a:pt x="1675" y="1284"/>
                    <a:pt x="1673" y="1279"/>
                  </a:cubicBezTo>
                  <a:cubicBezTo>
                    <a:pt x="1656" y="1211"/>
                    <a:pt x="1574" y="1229"/>
                    <a:pt x="1572" y="1221"/>
                  </a:cubicBezTo>
                  <a:cubicBezTo>
                    <a:pt x="1561" y="1177"/>
                    <a:pt x="1516" y="1180"/>
                    <a:pt x="1513" y="1175"/>
                  </a:cubicBezTo>
                  <a:cubicBezTo>
                    <a:pt x="1509" y="1018"/>
                    <a:pt x="1365" y="1046"/>
                    <a:pt x="1365" y="1045"/>
                  </a:cubicBezTo>
                  <a:cubicBezTo>
                    <a:pt x="1238" y="804"/>
                    <a:pt x="1059" y="1009"/>
                    <a:pt x="1059" y="1009"/>
                  </a:cubicBezTo>
                  <a:lnTo>
                    <a:pt x="642" y="693"/>
                  </a:lnTo>
                  <a:cubicBezTo>
                    <a:pt x="642" y="693"/>
                    <a:pt x="729" y="543"/>
                    <a:pt x="763" y="479"/>
                  </a:cubicBezTo>
                  <a:cubicBezTo>
                    <a:pt x="838" y="346"/>
                    <a:pt x="830" y="284"/>
                    <a:pt x="821" y="266"/>
                  </a:cubicBezTo>
                  <a:cubicBezTo>
                    <a:pt x="796" y="191"/>
                    <a:pt x="673" y="43"/>
                    <a:pt x="673" y="43"/>
                  </a:cubicBezTo>
                  <a:lnTo>
                    <a:pt x="586" y="0"/>
                  </a:lnTo>
                  <a:cubicBezTo>
                    <a:pt x="586" y="0"/>
                    <a:pt x="375" y="5"/>
                    <a:pt x="298" y="5"/>
                  </a:cubicBezTo>
                  <a:cubicBezTo>
                    <a:pt x="209" y="9"/>
                    <a:pt x="187" y="89"/>
                    <a:pt x="187" y="89"/>
                  </a:cubicBezTo>
                  <a:lnTo>
                    <a:pt x="142" y="334"/>
                  </a:lnTo>
                  <a:lnTo>
                    <a:pt x="52" y="270"/>
                  </a:lnTo>
                  <a:lnTo>
                    <a:pt x="26" y="323"/>
                  </a:lnTo>
                  <a:lnTo>
                    <a:pt x="155" y="418"/>
                  </a:lnTo>
                  <a:cubicBezTo>
                    <a:pt x="155" y="418"/>
                    <a:pt x="155" y="418"/>
                    <a:pt x="153" y="425"/>
                  </a:cubicBezTo>
                  <a:cubicBezTo>
                    <a:pt x="49" y="489"/>
                    <a:pt x="90" y="580"/>
                    <a:pt x="90" y="580"/>
                  </a:cubicBezTo>
                  <a:lnTo>
                    <a:pt x="99" y="891"/>
                  </a:lnTo>
                  <a:cubicBezTo>
                    <a:pt x="99" y="891"/>
                    <a:pt x="36" y="1116"/>
                    <a:pt x="22" y="1164"/>
                  </a:cubicBezTo>
                  <a:cubicBezTo>
                    <a:pt x="0" y="1271"/>
                    <a:pt x="64" y="1293"/>
                    <a:pt x="64" y="1293"/>
                  </a:cubicBezTo>
                  <a:cubicBezTo>
                    <a:pt x="146" y="1320"/>
                    <a:pt x="172" y="1241"/>
                    <a:pt x="181" y="1221"/>
                  </a:cubicBezTo>
                  <a:cubicBezTo>
                    <a:pt x="213" y="1130"/>
                    <a:pt x="254" y="923"/>
                    <a:pt x="263" y="882"/>
                  </a:cubicBezTo>
                  <a:cubicBezTo>
                    <a:pt x="276" y="847"/>
                    <a:pt x="289" y="643"/>
                    <a:pt x="289" y="643"/>
                  </a:cubicBezTo>
                  <a:cubicBezTo>
                    <a:pt x="289" y="643"/>
                    <a:pt x="399" y="761"/>
                    <a:pt x="425" y="788"/>
                  </a:cubicBezTo>
                  <a:cubicBezTo>
                    <a:pt x="491" y="834"/>
                    <a:pt x="472" y="875"/>
                    <a:pt x="476" y="893"/>
                  </a:cubicBezTo>
                  <a:cubicBezTo>
                    <a:pt x="464" y="911"/>
                    <a:pt x="332" y="1123"/>
                    <a:pt x="306" y="1177"/>
                  </a:cubicBezTo>
                  <a:cubicBezTo>
                    <a:pt x="287" y="1236"/>
                    <a:pt x="358" y="1302"/>
                    <a:pt x="379" y="1307"/>
                  </a:cubicBezTo>
                  <a:cubicBezTo>
                    <a:pt x="463" y="1311"/>
                    <a:pt x="612" y="998"/>
                    <a:pt x="636" y="939"/>
                  </a:cubicBezTo>
                  <a:cubicBezTo>
                    <a:pt x="692" y="845"/>
                    <a:pt x="655" y="780"/>
                    <a:pt x="655" y="780"/>
                  </a:cubicBezTo>
                  <a:lnTo>
                    <a:pt x="1007" y="1038"/>
                  </a:lnTo>
                  <a:cubicBezTo>
                    <a:pt x="1007" y="1038"/>
                    <a:pt x="1007" y="1038"/>
                    <a:pt x="996" y="1034"/>
                  </a:cubicBezTo>
                  <a:cubicBezTo>
                    <a:pt x="966" y="1027"/>
                    <a:pt x="925" y="1122"/>
                    <a:pt x="925" y="1120"/>
                  </a:cubicBezTo>
                  <a:close/>
                  <a:moveTo>
                    <a:pt x="295" y="273"/>
                  </a:moveTo>
                  <a:lnTo>
                    <a:pt x="295" y="273"/>
                  </a:lnTo>
                  <a:cubicBezTo>
                    <a:pt x="295" y="273"/>
                    <a:pt x="272" y="127"/>
                    <a:pt x="407" y="166"/>
                  </a:cubicBezTo>
                  <a:lnTo>
                    <a:pt x="295" y="273"/>
                  </a:lnTo>
                  <a:close/>
                  <a:moveTo>
                    <a:pt x="509" y="595"/>
                  </a:moveTo>
                  <a:lnTo>
                    <a:pt x="509" y="595"/>
                  </a:lnTo>
                  <a:lnTo>
                    <a:pt x="436" y="550"/>
                  </a:lnTo>
                  <a:lnTo>
                    <a:pt x="436" y="514"/>
                  </a:lnTo>
                  <a:lnTo>
                    <a:pt x="597" y="448"/>
                  </a:lnTo>
                  <a:lnTo>
                    <a:pt x="509" y="5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Oval 540"/>
            <p:cNvSpPr>
              <a:spLocks noChangeArrowheads="1"/>
            </p:cNvSpPr>
            <p:nvPr/>
          </p:nvSpPr>
          <p:spPr bwMode="auto">
            <a:xfrm>
              <a:off x="9113838" y="-77788"/>
              <a:ext cx="98425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7801933" y="4080273"/>
            <a:ext cx="902141" cy="539118"/>
            <a:chOff x="494874" y="2974696"/>
            <a:chExt cx="902141" cy="343045"/>
          </a:xfrm>
        </p:grpSpPr>
        <p:grpSp>
          <p:nvGrpSpPr>
            <p:cNvPr id="52" name="Группа 51"/>
            <p:cNvGrpSpPr/>
            <p:nvPr/>
          </p:nvGrpSpPr>
          <p:grpSpPr>
            <a:xfrm>
              <a:off x="494874" y="2987523"/>
              <a:ext cx="440290" cy="330218"/>
              <a:chOff x="9521826" y="-65088"/>
              <a:chExt cx="673100" cy="504826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56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57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53" name="Группа 52"/>
            <p:cNvGrpSpPr/>
            <p:nvPr/>
          </p:nvGrpSpPr>
          <p:grpSpPr>
            <a:xfrm>
              <a:off x="956725" y="2974696"/>
              <a:ext cx="440290" cy="330218"/>
              <a:chOff x="9521826" y="-65088"/>
              <a:chExt cx="673100" cy="504826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54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55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58" name="Группа 57"/>
          <p:cNvGrpSpPr/>
          <p:nvPr/>
        </p:nvGrpSpPr>
        <p:grpSpPr>
          <a:xfrm>
            <a:off x="6506710" y="2494602"/>
            <a:ext cx="1493175" cy="905306"/>
            <a:chOff x="4087862" y="5408702"/>
            <a:chExt cx="1401778" cy="722324"/>
          </a:xfrm>
          <a:solidFill>
            <a:schemeClr val="accent5">
              <a:lumMod val="75000"/>
            </a:schemeClr>
          </a:solidFill>
        </p:grpSpPr>
        <p:sp>
          <p:nvSpPr>
            <p:cNvPr id="59" name="Freeform 95"/>
            <p:cNvSpPr>
              <a:spLocks noEditPoints="1"/>
            </p:cNvSpPr>
            <p:nvPr/>
          </p:nvSpPr>
          <p:spPr bwMode="auto">
            <a:xfrm>
              <a:off x="4087862" y="5665881"/>
              <a:ext cx="660408" cy="271467"/>
            </a:xfrm>
            <a:custGeom>
              <a:avLst/>
              <a:gdLst>
                <a:gd name="T0" fmla="*/ 60 w 1834"/>
                <a:gd name="T1" fmla="*/ 750 h 752"/>
                <a:gd name="T2" fmla="*/ 55 w 1834"/>
                <a:gd name="T3" fmla="*/ 717 h 752"/>
                <a:gd name="T4" fmla="*/ 0 w 1834"/>
                <a:gd name="T5" fmla="*/ 713 h 752"/>
                <a:gd name="T6" fmla="*/ 0 w 1834"/>
                <a:gd name="T7" fmla="*/ 568 h 752"/>
                <a:gd name="T8" fmla="*/ 55 w 1834"/>
                <a:gd name="T9" fmla="*/ 564 h 752"/>
                <a:gd name="T10" fmla="*/ 55 w 1834"/>
                <a:gd name="T11" fmla="*/ 421 h 752"/>
                <a:gd name="T12" fmla="*/ 340 w 1834"/>
                <a:gd name="T13" fmla="*/ 369 h 752"/>
                <a:gd name="T14" fmla="*/ 379 w 1834"/>
                <a:gd name="T15" fmla="*/ 339 h 752"/>
                <a:gd name="T16" fmla="*/ 427 w 1834"/>
                <a:gd name="T17" fmla="*/ 196 h 752"/>
                <a:gd name="T18" fmla="*/ 495 w 1834"/>
                <a:gd name="T19" fmla="*/ 150 h 752"/>
                <a:gd name="T20" fmla="*/ 539 w 1834"/>
                <a:gd name="T21" fmla="*/ 117 h 752"/>
                <a:gd name="T22" fmla="*/ 812 w 1834"/>
                <a:gd name="T23" fmla="*/ 117 h 752"/>
                <a:gd name="T24" fmla="*/ 812 w 1834"/>
                <a:gd name="T25" fmla="*/ 1 h 752"/>
                <a:gd name="T26" fmla="*/ 841 w 1834"/>
                <a:gd name="T27" fmla="*/ 46 h 752"/>
                <a:gd name="T28" fmla="*/ 841 w 1834"/>
                <a:gd name="T29" fmla="*/ 114 h 752"/>
                <a:gd name="T30" fmla="*/ 894 w 1834"/>
                <a:gd name="T31" fmla="*/ 119 h 752"/>
                <a:gd name="T32" fmla="*/ 894 w 1834"/>
                <a:gd name="T33" fmla="*/ 155 h 752"/>
                <a:gd name="T34" fmla="*/ 750 w 1834"/>
                <a:gd name="T35" fmla="*/ 158 h 752"/>
                <a:gd name="T36" fmla="*/ 750 w 1834"/>
                <a:gd name="T37" fmla="*/ 526 h 752"/>
                <a:gd name="T38" fmla="*/ 868 w 1834"/>
                <a:gd name="T39" fmla="*/ 526 h 752"/>
                <a:gd name="T40" fmla="*/ 1046 w 1834"/>
                <a:gd name="T41" fmla="*/ 527 h 752"/>
                <a:gd name="T42" fmla="*/ 1104 w 1834"/>
                <a:gd name="T43" fmla="*/ 490 h 752"/>
                <a:gd name="T44" fmla="*/ 1214 w 1834"/>
                <a:gd name="T45" fmla="*/ 276 h 752"/>
                <a:gd name="T46" fmla="*/ 1264 w 1834"/>
                <a:gd name="T47" fmla="*/ 312 h 752"/>
                <a:gd name="T48" fmla="*/ 1154 w 1834"/>
                <a:gd name="T49" fmla="*/ 524 h 752"/>
                <a:gd name="T50" fmla="*/ 1193 w 1834"/>
                <a:gd name="T51" fmla="*/ 526 h 752"/>
                <a:gd name="T52" fmla="*/ 1536 w 1834"/>
                <a:gd name="T53" fmla="*/ 524 h 752"/>
                <a:gd name="T54" fmla="*/ 1668 w 1834"/>
                <a:gd name="T55" fmla="*/ 569 h 752"/>
                <a:gd name="T56" fmla="*/ 1778 w 1834"/>
                <a:gd name="T57" fmla="*/ 643 h 752"/>
                <a:gd name="T58" fmla="*/ 1806 w 1834"/>
                <a:gd name="T59" fmla="*/ 633 h 752"/>
                <a:gd name="T60" fmla="*/ 1834 w 1834"/>
                <a:gd name="T61" fmla="*/ 596 h 752"/>
                <a:gd name="T62" fmla="*/ 1834 w 1834"/>
                <a:gd name="T63" fmla="*/ 748 h 752"/>
                <a:gd name="T64" fmla="*/ 1617 w 1834"/>
                <a:gd name="T65" fmla="*/ 747 h 752"/>
                <a:gd name="T66" fmla="*/ 1595 w 1834"/>
                <a:gd name="T67" fmla="*/ 726 h 752"/>
                <a:gd name="T68" fmla="*/ 1361 w 1834"/>
                <a:gd name="T69" fmla="*/ 660 h 752"/>
                <a:gd name="T70" fmla="*/ 1320 w 1834"/>
                <a:gd name="T71" fmla="*/ 706 h 752"/>
                <a:gd name="T72" fmla="*/ 1240 w 1834"/>
                <a:gd name="T73" fmla="*/ 646 h 752"/>
                <a:gd name="T74" fmla="*/ 1040 w 1834"/>
                <a:gd name="T75" fmla="*/ 721 h 752"/>
                <a:gd name="T76" fmla="*/ 994 w 1834"/>
                <a:gd name="T77" fmla="*/ 749 h 752"/>
                <a:gd name="T78" fmla="*/ 562 w 1834"/>
                <a:gd name="T79" fmla="*/ 751 h 752"/>
                <a:gd name="T80" fmla="*/ 519 w 1834"/>
                <a:gd name="T81" fmla="*/ 723 h 752"/>
                <a:gd name="T82" fmla="*/ 382 w 1834"/>
                <a:gd name="T83" fmla="*/ 632 h 752"/>
                <a:gd name="T84" fmla="*/ 243 w 1834"/>
                <a:gd name="T85" fmla="*/ 719 h 752"/>
                <a:gd name="T86" fmla="*/ 192 w 1834"/>
                <a:gd name="T87" fmla="*/ 751 h 752"/>
                <a:gd name="T88" fmla="*/ 60 w 1834"/>
                <a:gd name="T89" fmla="*/ 750 h 752"/>
                <a:gd name="T90" fmla="*/ 392 w 1834"/>
                <a:gd name="T91" fmla="*/ 378 h 752"/>
                <a:gd name="T92" fmla="*/ 392 w 1834"/>
                <a:gd name="T93" fmla="*/ 378 h 752"/>
                <a:gd name="T94" fmla="*/ 641 w 1834"/>
                <a:gd name="T95" fmla="*/ 378 h 752"/>
                <a:gd name="T96" fmla="*/ 641 w 1834"/>
                <a:gd name="T97" fmla="*/ 276 h 752"/>
                <a:gd name="T98" fmla="*/ 641 w 1834"/>
                <a:gd name="T99" fmla="*/ 174 h 752"/>
                <a:gd name="T100" fmla="*/ 473 w 1834"/>
                <a:gd name="T101" fmla="*/ 175 h 752"/>
                <a:gd name="T102" fmla="*/ 455 w 1834"/>
                <a:gd name="T103" fmla="*/ 190 h 752"/>
                <a:gd name="T104" fmla="*/ 392 w 1834"/>
                <a:gd name="T105" fmla="*/ 378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4" h="752">
                  <a:moveTo>
                    <a:pt x="60" y="750"/>
                  </a:moveTo>
                  <a:cubicBezTo>
                    <a:pt x="58" y="738"/>
                    <a:pt x="57" y="729"/>
                    <a:pt x="55" y="717"/>
                  </a:cubicBezTo>
                  <a:cubicBezTo>
                    <a:pt x="37" y="716"/>
                    <a:pt x="20" y="714"/>
                    <a:pt x="0" y="713"/>
                  </a:cubicBezTo>
                  <a:cubicBezTo>
                    <a:pt x="0" y="664"/>
                    <a:pt x="0" y="617"/>
                    <a:pt x="0" y="568"/>
                  </a:cubicBezTo>
                  <a:cubicBezTo>
                    <a:pt x="18" y="567"/>
                    <a:pt x="35" y="566"/>
                    <a:pt x="55" y="564"/>
                  </a:cubicBezTo>
                  <a:cubicBezTo>
                    <a:pt x="55" y="516"/>
                    <a:pt x="55" y="469"/>
                    <a:pt x="55" y="421"/>
                  </a:cubicBezTo>
                  <a:cubicBezTo>
                    <a:pt x="152" y="403"/>
                    <a:pt x="246" y="385"/>
                    <a:pt x="340" y="369"/>
                  </a:cubicBezTo>
                  <a:cubicBezTo>
                    <a:pt x="360" y="365"/>
                    <a:pt x="373" y="360"/>
                    <a:pt x="379" y="339"/>
                  </a:cubicBezTo>
                  <a:cubicBezTo>
                    <a:pt x="394" y="291"/>
                    <a:pt x="411" y="244"/>
                    <a:pt x="427" y="196"/>
                  </a:cubicBezTo>
                  <a:cubicBezTo>
                    <a:pt x="437" y="165"/>
                    <a:pt x="448" y="134"/>
                    <a:pt x="495" y="150"/>
                  </a:cubicBezTo>
                  <a:cubicBezTo>
                    <a:pt x="496" y="116"/>
                    <a:pt x="515" y="116"/>
                    <a:pt x="539" y="117"/>
                  </a:cubicBezTo>
                  <a:cubicBezTo>
                    <a:pt x="629" y="118"/>
                    <a:pt x="719" y="117"/>
                    <a:pt x="812" y="117"/>
                  </a:cubicBezTo>
                  <a:cubicBezTo>
                    <a:pt x="812" y="77"/>
                    <a:pt x="812" y="39"/>
                    <a:pt x="812" y="1"/>
                  </a:cubicBezTo>
                  <a:cubicBezTo>
                    <a:pt x="841" y="0"/>
                    <a:pt x="841" y="0"/>
                    <a:pt x="841" y="46"/>
                  </a:cubicBezTo>
                  <a:cubicBezTo>
                    <a:pt x="841" y="68"/>
                    <a:pt x="841" y="89"/>
                    <a:pt x="841" y="114"/>
                  </a:cubicBezTo>
                  <a:cubicBezTo>
                    <a:pt x="859" y="116"/>
                    <a:pt x="876" y="117"/>
                    <a:pt x="894" y="119"/>
                  </a:cubicBezTo>
                  <a:cubicBezTo>
                    <a:pt x="894" y="132"/>
                    <a:pt x="894" y="144"/>
                    <a:pt x="894" y="155"/>
                  </a:cubicBezTo>
                  <a:cubicBezTo>
                    <a:pt x="846" y="175"/>
                    <a:pt x="799" y="160"/>
                    <a:pt x="750" y="158"/>
                  </a:cubicBezTo>
                  <a:cubicBezTo>
                    <a:pt x="750" y="282"/>
                    <a:pt x="750" y="402"/>
                    <a:pt x="750" y="526"/>
                  </a:cubicBezTo>
                  <a:cubicBezTo>
                    <a:pt x="791" y="526"/>
                    <a:pt x="829" y="526"/>
                    <a:pt x="868" y="526"/>
                  </a:cubicBezTo>
                  <a:cubicBezTo>
                    <a:pt x="927" y="526"/>
                    <a:pt x="987" y="524"/>
                    <a:pt x="1046" y="527"/>
                  </a:cubicBezTo>
                  <a:cubicBezTo>
                    <a:pt x="1077" y="529"/>
                    <a:pt x="1091" y="514"/>
                    <a:pt x="1104" y="490"/>
                  </a:cubicBezTo>
                  <a:cubicBezTo>
                    <a:pt x="1140" y="420"/>
                    <a:pt x="1176" y="349"/>
                    <a:pt x="1214" y="276"/>
                  </a:cubicBezTo>
                  <a:cubicBezTo>
                    <a:pt x="1231" y="288"/>
                    <a:pt x="1245" y="298"/>
                    <a:pt x="1264" y="312"/>
                  </a:cubicBezTo>
                  <a:cubicBezTo>
                    <a:pt x="1227" y="382"/>
                    <a:pt x="1191" y="451"/>
                    <a:pt x="1154" y="524"/>
                  </a:cubicBezTo>
                  <a:cubicBezTo>
                    <a:pt x="1169" y="525"/>
                    <a:pt x="1181" y="526"/>
                    <a:pt x="1193" y="526"/>
                  </a:cubicBezTo>
                  <a:cubicBezTo>
                    <a:pt x="1307" y="526"/>
                    <a:pt x="1422" y="529"/>
                    <a:pt x="1536" y="524"/>
                  </a:cubicBezTo>
                  <a:cubicBezTo>
                    <a:pt x="1588" y="521"/>
                    <a:pt x="1628" y="543"/>
                    <a:pt x="1668" y="569"/>
                  </a:cubicBezTo>
                  <a:cubicBezTo>
                    <a:pt x="1705" y="593"/>
                    <a:pt x="1740" y="620"/>
                    <a:pt x="1778" y="643"/>
                  </a:cubicBezTo>
                  <a:cubicBezTo>
                    <a:pt x="1783" y="647"/>
                    <a:pt x="1800" y="640"/>
                    <a:pt x="1806" y="633"/>
                  </a:cubicBezTo>
                  <a:cubicBezTo>
                    <a:pt x="1816" y="622"/>
                    <a:pt x="1821" y="607"/>
                    <a:pt x="1834" y="596"/>
                  </a:cubicBezTo>
                  <a:cubicBezTo>
                    <a:pt x="1834" y="645"/>
                    <a:pt x="1834" y="695"/>
                    <a:pt x="1834" y="748"/>
                  </a:cubicBezTo>
                  <a:cubicBezTo>
                    <a:pt x="1760" y="748"/>
                    <a:pt x="1689" y="748"/>
                    <a:pt x="1617" y="747"/>
                  </a:cubicBezTo>
                  <a:cubicBezTo>
                    <a:pt x="1609" y="747"/>
                    <a:pt x="1599" y="735"/>
                    <a:pt x="1595" y="726"/>
                  </a:cubicBezTo>
                  <a:cubicBezTo>
                    <a:pt x="1549" y="631"/>
                    <a:pt x="1447" y="601"/>
                    <a:pt x="1361" y="660"/>
                  </a:cubicBezTo>
                  <a:cubicBezTo>
                    <a:pt x="1343" y="672"/>
                    <a:pt x="1331" y="693"/>
                    <a:pt x="1320" y="706"/>
                  </a:cubicBezTo>
                  <a:cubicBezTo>
                    <a:pt x="1293" y="685"/>
                    <a:pt x="1269" y="660"/>
                    <a:pt x="1240" y="646"/>
                  </a:cubicBezTo>
                  <a:cubicBezTo>
                    <a:pt x="1164" y="608"/>
                    <a:pt x="1073" y="643"/>
                    <a:pt x="1040" y="721"/>
                  </a:cubicBezTo>
                  <a:cubicBezTo>
                    <a:pt x="1030" y="745"/>
                    <a:pt x="1018" y="749"/>
                    <a:pt x="994" y="749"/>
                  </a:cubicBezTo>
                  <a:cubicBezTo>
                    <a:pt x="850" y="749"/>
                    <a:pt x="706" y="750"/>
                    <a:pt x="562" y="751"/>
                  </a:cubicBezTo>
                  <a:cubicBezTo>
                    <a:pt x="540" y="751"/>
                    <a:pt x="528" y="746"/>
                    <a:pt x="519" y="723"/>
                  </a:cubicBezTo>
                  <a:cubicBezTo>
                    <a:pt x="494" y="664"/>
                    <a:pt x="445" y="633"/>
                    <a:pt x="382" y="632"/>
                  </a:cubicBezTo>
                  <a:cubicBezTo>
                    <a:pt x="320" y="632"/>
                    <a:pt x="268" y="658"/>
                    <a:pt x="243" y="719"/>
                  </a:cubicBezTo>
                  <a:cubicBezTo>
                    <a:pt x="233" y="745"/>
                    <a:pt x="218" y="752"/>
                    <a:pt x="192" y="751"/>
                  </a:cubicBezTo>
                  <a:cubicBezTo>
                    <a:pt x="149" y="749"/>
                    <a:pt x="105" y="750"/>
                    <a:pt x="60" y="750"/>
                  </a:cubicBezTo>
                  <a:close/>
                  <a:moveTo>
                    <a:pt x="392" y="378"/>
                  </a:moveTo>
                  <a:lnTo>
                    <a:pt x="392" y="378"/>
                  </a:lnTo>
                  <a:cubicBezTo>
                    <a:pt x="477" y="378"/>
                    <a:pt x="558" y="378"/>
                    <a:pt x="641" y="378"/>
                  </a:cubicBezTo>
                  <a:cubicBezTo>
                    <a:pt x="641" y="342"/>
                    <a:pt x="641" y="309"/>
                    <a:pt x="641" y="276"/>
                  </a:cubicBezTo>
                  <a:cubicBezTo>
                    <a:pt x="641" y="243"/>
                    <a:pt x="641" y="211"/>
                    <a:pt x="641" y="174"/>
                  </a:cubicBezTo>
                  <a:cubicBezTo>
                    <a:pt x="582" y="174"/>
                    <a:pt x="527" y="174"/>
                    <a:pt x="473" y="175"/>
                  </a:cubicBezTo>
                  <a:cubicBezTo>
                    <a:pt x="466" y="175"/>
                    <a:pt x="457" y="183"/>
                    <a:pt x="455" y="190"/>
                  </a:cubicBezTo>
                  <a:cubicBezTo>
                    <a:pt x="433" y="252"/>
                    <a:pt x="413" y="314"/>
                    <a:pt x="392" y="37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0" name="Freeform 96"/>
            <p:cNvSpPr>
              <a:spLocks/>
            </p:cNvSpPr>
            <p:nvPr/>
          </p:nvSpPr>
          <p:spPr bwMode="auto">
            <a:xfrm>
              <a:off x="4411715" y="5492841"/>
              <a:ext cx="403230" cy="401644"/>
            </a:xfrm>
            <a:custGeom>
              <a:avLst/>
              <a:gdLst>
                <a:gd name="T0" fmla="*/ 0 w 1117"/>
                <a:gd name="T1" fmla="*/ 542 h 1115"/>
                <a:gd name="T2" fmla="*/ 144 w 1117"/>
                <a:gd name="T3" fmla="*/ 325 h 1115"/>
                <a:gd name="T4" fmla="*/ 229 w 1117"/>
                <a:gd name="T5" fmla="*/ 190 h 1115"/>
                <a:gd name="T6" fmla="*/ 225 w 1117"/>
                <a:gd name="T7" fmla="*/ 163 h 1115"/>
                <a:gd name="T8" fmla="*/ 174 w 1117"/>
                <a:gd name="T9" fmla="*/ 70 h 1115"/>
                <a:gd name="T10" fmla="*/ 194 w 1117"/>
                <a:gd name="T11" fmla="*/ 10 h 1115"/>
                <a:gd name="T12" fmla="*/ 222 w 1117"/>
                <a:gd name="T13" fmla="*/ 0 h 1115"/>
                <a:gd name="T14" fmla="*/ 315 w 1117"/>
                <a:gd name="T15" fmla="*/ 175 h 1115"/>
                <a:gd name="T16" fmla="*/ 302 w 1117"/>
                <a:gd name="T17" fmla="*/ 232 h 1115"/>
                <a:gd name="T18" fmla="*/ 1117 w 1117"/>
                <a:gd name="T19" fmla="*/ 759 h 1115"/>
                <a:gd name="T20" fmla="*/ 887 w 1117"/>
                <a:gd name="T21" fmla="*/ 1115 h 1115"/>
                <a:gd name="T22" fmla="*/ 0 w 1117"/>
                <a:gd name="T23" fmla="*/ 54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7" h="1115">
                  <a:moveTo>
                    <a:pt x="0" y="542"/>
                  </a:moveTo>
                  <a:cubicBezTo>
                    <a:pt x="50" y="467"/>
                    <a:pt x="98" y="396"/>
                    <a:pt x="144" y="325"/>
                  </a:cubicBezTo>
                  <a:cubicBezTo>
                    <a:pt x="173" y="280"/>
                    <a:pt x="202" y="235"/>
                    <a:pt x="229" y="190"/>
                  </a:cubicBezTo>
                  <a:cubicBezTo>
                    <a:pt x="233" y="184"/>
                    <a:pt x="229" y="170"/>
                    <a:pt x="225" y="163"/>
                  </a:cubicBezTo>
                  <a:cubicBezTo>
                    <a:pt x="209" y="131"/>
                    <a:pt x="191" y="101"/>
                    <a:pt x="174" y="70"/>
                  </a:cubicBezTo>
                  <a:cubicBezTo>
                    <a:pt x="153" y="31"/>
                    <a:pt x="154" y="28"/>
                    <a:pt x="194" y="10"/>
                  </a:cubicBezTo>
                  <a:cubicBezTo>
                    <a:pt x="202" y="6"/>
                    <a:pt x="211" y="4"/>
                    <a:pt x="222" y="0"/>
                  </a:cubicBezTo>
                  <a:cubicBezTo>
                    <a:pt x="254" y="58"/>
                    <a:pt x="287" y="115"/>
                    <a:pt x="315" y="175"/>
                  </a:cubicBezTo>
                  <a:cubicBezTo>
                    <a:pt x="321" y="188"/>
                    <a:pt x="307" y="211"/>
                    <a:pt x="302" y="232"/>
                  </a:cubicBezTo>
                  <a:cubicBezTo>
                    <a:pt x="572" y="407"/>
                    <a:pt x="842" y="581"/>
                    <a:pt x="1117" y="759"/>
                  </a:cubicBezTo>
                  <a:cubicBezTo>
                    <a:pt x="1039" y="880"/>
                    <a:pt x="963" y="997"/>
                    <a:pt x="887" y="1115"/>
                  </a:cubicBezTo>
                  <a:cubicBezTo>
                    <a:pt x="589" y="922"/>
                    <a:pt x="297" y="733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97"/>
            <p:cNvSpPr>
              <a:spLocks/>
            </p:cNvSpPr>
            <p:nvPr/>
          </p:nvSpPr>
          <p:spPr bwMode="auto">
            <a:xfrm>
              <a:off x="4721282" y="5681756"/>
              <a:ext cx="560394" cy="300042"/>
            </a:xfrm>
            <a:custGeom>
              <a:avLst/>
              <a:gdLst>
                <a:gd name="T0" fmla="*/ 279 w 1557"/>
                <a:gd name="T1" fmla="*/ 230 h 832"/>
                <a:gd name="T2" fmla="*/ 0 w 1557"/>
                <a:gd name="T3" fmla="*/ 48 h 832"/>
                <a:gd name="T4" fmla="*/ 4 w 1557"/>
                <a:gd name="T5" fmla="*/ 39 h 832"/>
                <a:gd name="T6" fmla="*/ 152 w 1557"/>
                <a:gd name="T7" fmla="*/ 72 h 832"/>
                <a:gd name="T8" fmla="*/ 297 w 1557"/>
                <a:gd name="T9" fmla="*/ 96 h 832"/>
                <a:gd name="T10" fmla="*/ 324 w 1557"/>
                <a:gd name="T11" fmla="*/ 76 h 832"/>
                <a:gd name="T12" fmla="*/ 369 w 1557"/>
                <a:gd name="T13" fmla="*/ 0 h 832"/>
                <a:gd name="T14" fmla="*/ 402 w 1557"/>
                <a:gd name="T15" fmla="*/ 28 h 832"/>
                <a:gd name="T16" fmla="*/ 348 w 1557"/>
                <a:gd name="T17" fmla="*/ 119 h 832"/>
                <a:gd name="T18" fmla="*/ 400 w 1557"/>
                <a:gd name="T19" fmla="*/ 161 h 832"/>
                <a:gd name="T20" fmla="*/ 445 w 1557"/>
                <a:gd name="T21" fmla="*/ 135 h 832"/>
                <a:gd name="T22" fmla="*/ 450 w 1557"/>
                <a:gd name="T23" fmla="*/ 142 h 832"/>
                <a:gd name="T24" fmla="*/ 415 w 1557"/>
                <a:gd name="T25" fmla="*/ 181 h 832"/>
                <a:gd name="T26" fmla="*/ 443 w 1557"/>
                <a:gd name="T27" fmla="*/ 242 h 832"/>
                <a:gd name="T28" fmla="*/ 515 w 1557"/>
                <a:gd name="T29" fmla="*/ 224 h 832"/>
                <a:gd name="T30" fmla="*/ 517 w 1557"/>
                <a:gd name="T31" fmla="*/ 233 h 832"/>
                <a:gd name="T32" fmla="*/ 453 w 1557"/>
                <a:gd name="T33" fmla="*/ 263 h 832"/>
                <a:gd name="T34" fmla="*/ 515 w 1557"/>
                <a:gd name="T35" fmla="*/ 529 h 832"/>
                <a:gd name="T36" fmla="*/ 594 w 1557"/>
                <a:gd name="T37" fmla="*/ 562 h 832"/>
                <a:gd name="T38" fmla="*/ 839 w 1557"/>
                <a:gd name="T39" fmla="*/ 489 h 832"/>
                <a:gd name="T40" fmla="*/ 952 w 1557"/>
                <a:gd name="T41" fmla="*/ 416 h 832"/>
                <a:gd name="T42" fmla="*/ 991 w 1557"/>
                <a:gd name="T43" fmla="*/ 433 h 832"/>
                <a:gd name="T44" fmla="*/ 950 w 1557"/>
                <a:gd name="T45" fmla="*/ 502 h 832"/>
                <a:gd name="T46" fmla="*/ 1056 w 1557"/>
                <a:gd name="T47" fmla="*/ 601 h 832"/>
                <a:gd name="T48" fmla="*/ 1145 w 1557"/>
                <a:gd name="T49" fmla="*/ 637 h 832"/>
                <a:gd name="T50" fmla="*/ 1534 w 1557"/>
                <a:gd name="T51" fmla="*/ 754 h 832"/>
                <a:gd name="T52" fmla="*/ 1557 w 1557"/>
                <a:gd name="T53" fmla="*/ 792 h 832"/>
                <a:gd name="T54" fmla="*/ 1513 w 1557"/>
                <a:gd name="T55" fmla="*/ 792 h 832"/>
                <a:gd name="T56" fmla="*/ 879 w 1557"/>
                <a:gd name="T57" fmla="*/ 794 h 832"/>
                <a:gd name="T58" fmla="*/ 833 w 1557"/>
                <a:gd name="T59" fmla="*/ 771 h 832"/>
                <a:gd name="T60" fmla="*/ 704 w 1557"/>
                <a:gd name="T61" fmla="*/ 669 h 832"/>
                <a:gd name="T62" fmla="*/ 659 w 1557"/>
                <a:gd name="T63" fmla="*/ 676 h 832"/>
                <a:gd name="T64" fmla="*/ 574 w 1557"/>
                <a:gd name="T65" fmla="*/ 759 h 832"/>
                <a:gd name="T66" fmla="*/ 536 w 1557"/>
                <a:gd name="T67" fmla="*/ 775 h 832"/>
                <a:gd name="T68" fmla="*/ 246 w 1557"/>
                <a:gd name="T69" fmla="*/ 817 h 832"/>
                <a:gd name="T70" fmla="*/ 158 w 1557"/>
                <a:gd name="T71" fmla="*/ 775 h 832"/>
                <a:gd name="T72" fmla="*/ 109 w 1557"/>
                <a:gd name="T73" fmla="*/ 509 h 832"/>
                <a:gd name="T74" fmla="*/ 116 w 1557"/>
                <a:gd name="T75" fmla="*/ 477 h 832"/>
                <a:gd name="T76" fmla="*/ 279 w 1557"/>
                <a:gd name="T77" fmla="*/ 2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57" h="832">
                  <a:moveTo>
                    <a:pt x="279" y="230"/>
                  </a:moveTo>
                  <a:cubicBezTo>
                    <a:pt x="183" y="168"/>
                    <a:pt x="91" y="108"/>
                    <a:pt x="0" y="48"/>
                  </a:cubicBezTo>
                  <a:cubicBezTo>
                    <a:pt x="1" y="45"/>
                    <a:pt x="2" y="42"/>
                    <a:pt x="4" y="39"/>
                  </a:cubicBezTo>
                  <a:cubicBezTo>
                    <a:pt x="53" y="50"/>
                    <a:pt x="102" y="62"/>
                    <a:pt x="152" y="72"/>
                  </a:cubicBezTo>
                  <a:cubicBezTo>
                    <a:pt x="200" y="82"/>
                    <a:pt x="248" y="90"/>
                    <a:pt x="297" y="96"/>
                  </a:cubicBezTo>
                  <a:cubicBezTo>
                    <a:pt x="305" y="97"/>
                    <a:pt x="318" y="85"/>
                    <a:pt x="324" y="76"/>
                  </a:cubicBezTo>
                  <a:cubicBezTo>
                    <a:pt x="340" y="53"/>
                    <a:pt x="353" y="28"/>
                    <a:pt x="369" y="0"/>
                  </a:cubicBezTo>
                  <a:cubicBezTo>
                    <a:pt x="381" y="10"/>
                    <a:pt x="390" y="18"/>
                    <a:pt x="402" y="28"/>
                  </a:cubicBezTo>
                  <a:cubicBezTo>
                    <a:pt x="383" y="59"/>
                    <a:pt x="366" y="88"/>
                    <a:pt x="348" y="119"/>
                  </a:cubicBezTo>
                  <a:cubicBezTo>
                    <a:pt x="364" y="133"/>
                    <a:pt x="381" y="146"/>
                    <a:pt x="400" y="161"/>
                  </a:cubicBezTo>
                  <a:cubicBezTo>
                    <a:pt x="412" y="154"/>
                    <a:pt x="429" y="144"/>
                    <a:pt x="445" y="135"/>
                  </a:cubicBezTo>
                  <a:cubicBezTo>
                    <a:pt x="447" y="137"/>
                    <a:pt x="449" y="140"/>
                    <a:pt x="450" y="142"/>
                  </a:cubicBezTo>
                  <a:cubicBezTo>
                    <a:pt x="439" y="155"/>
                    <a:pt x="427" y="168"/>
                    <a:pt x="415" y="181"/>
                  </a:cubicBezTo>
                  <a:cubicBezTo>
                    <a:pt x="423" y="200"/>
                    <a:pt x="433" y="221"/>
                    <a:pt x="443" y="242"/>
                  </a:cubicBezTo>
                  <a:cubicBezTo>
                    <a:pt x="467" y="236"/>
                    <a:pt x="491" y="230"/>
                    <a:pt x="515" y="224"/>
                  </a:cubicBezTo>
                  <a:cubicBezTo>
                    <a:pt x="516" y="227"/>
                    <a:pt x="517" y="230"/>
                    <a:pt x="517" y="233"/>
                  </a:cubicBezTo>
                  <a:cubicBezTo>
                    <a:pt x="495" y="243"/>
                    <a:pt x="474" y="253"/>
                    <a:pt x="453" y="263"/>
                  </a:cubicBezTo>
                  <a:cubicBezTo>
                    <a:pt x="473" y="352"/>
                    <a:pt x="491" y="442"/>
                    <a:pt x="515" y="529"/>
                  </a:cubicBezTo>
                  <a:cubicBezTo>
                    <a:pt x="529" y="581"/>
                    <a:pt x="548" y="589"/>
                    <a:pt x="594" y="562"/>
                  </a:cubicBezTo>
                  <a:cubicBezTo>
                    <a:pt x="670" y="516"/>
                    <a:pt x="752" y="487"/>
                    <a:pt x="839" y="489"/>
                  </a:cubicBezTo>
                  <a:cubicBezTo>
                    <a:pt x="900" y="491"/>
                    <a:pt x="930" y="467"/>
                    <a:pt x="952" y="416"/>
                  </a:cubicBezTo>
                  <a:cubicBezTo>
                    <a:pt x="966" y="422"/>
                    <a:pt x="977" y="427"/>
                    <a:pt x="991" y="433"/>
                  </a:cubicBezTo>
                  <a:cubicBezTo>
                    <a:pt x="977" y="456"/>
                    <a:pt x="965" y="477"/>
                    <a:pt x="950" y="502"/>
                  </a:cubicBezTo>
                  <a:cubicBezTo>
                    <a:pt x="1009" y="514"/>
                    <a:pt x="1033" y="556"/>
                    <a:pt x="1056" y="601"/>
                  </a:cubicBezTo>
                  <a:cubicBezTo>
                    <a:pt x="1077" y="642"/>
                    <a:pt x="1100" y="651"/>
                    <a:pt x="1145" y="637"/>
                  </a:cubicBezTo>
                  <a:cubicBezTo>
                    <a:pt x="1301" y="590"/>
                    <a:pt x="1422" y="655"/>
                    <a:pt x="1534" y="754"/>
                  </a:cubicBezTo>
                  <a:cubicBezTo>
                    <a:pt x="1543" y="762"/>
                    <a:pt x="1547" y="775"/>
                    <a:pt x="1557" y="792"/>
                  </a:cubicBezTo>
                  <a:cubicBezTo>
                    <a:pt x="1537" y="792"/>
                    <a:pt x="1525" y="792"/>
                    <a:pt x="1513" y="792"/>
                  </a:cubicBezTo>
                  <a:cubicBezTo>
                    <a:pt x="1301" y="793"/>
                    <a:pt x="1090" y="793"/>
                    <a:pt x="879" y="794"/>
                  </a:cubicBezTo>
                  <a:cubicBezTo>
                    <a:pt x="858" y="794"/>
                    <a:pt x="848" y="785"/>
                    <a:pt x="833" y="771"/>
                  </a:cubicBezTo>
                  <a:cubicBezTo>
                    <a:pt x="795" y="732"/>
                    <a:pt x="749" y="700"/>
                    <a:pt x="704" y="669"/>
                  </a:cubicBezTo>
                  <a:cubicBezTo>
                    <a:pt x="694" y="663"/>
                    <a:pt x="670" y="668"/>
                    <a:pt x="659" y="676"/>
                  </a:cubicBezTo>
                  <a:cubicBezTo>
                    <a:pt x="629" y="702"/>
                    <a:pt x="603" y="732"/>
                    <a:pt x="574" y="759"/>
                  </a:cubicBezTo>
                  <a:cubicBezTo>
                    <a:pt x="564" y="768"/>
                    <a:pt x="547" y="777"/>
                    <a:pt x="536" y="775"/>
                  </a:cubicBezTo>
                  <a:cubicBezTo>
                    <a:pt x="434" y="760"/>
                    <a:pt x="338" y="772"/>
                    <a:pt x="246" y="817"/>
                  </a:cubicBezTo>
                  <a:cubicBezTo>
                    <a:pt x="214" y="832"/>
                    <a:pt x="165" y="811"/>
                    <a:pt x="158" y="775"/>
                  </a:cubicBezTo>
                  <a:cubicBezTo>
                    <a:pt x="139" y="687"/>
                    <a:pt x="124" y="598"/>
                    <a:pt x="109" y="509"/>
                  </a:cubicBezTo>
                  <a:cubicBezTo>
                    <a:pt x="107" y="499"/>
                    <a:pt x="110" y="486"/>
                    <a:pt x="116" y="477"/>
                  </a:cubicBezTo>
                  <a:cubicBezTo>
                    <a:pt x="168" y="396"/>
                    <a:pt x="222" y="316"/>
                    <a:pt x="279" y="2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2" name="Freeform 98"/>
            <p:cNvSpPr>
              <a:spLocks/>
            </p:cNvSpPr>
            <p:nvPr/>
          </p:nvSpPr>
          <p:spPr bwMode="auto">
            <a:xfrm>
              <a:off x="5081648" y="5965923"/>
              <a:ext cx="407992" cy="65089"/>
            </a:xfrm>
            <a:custGeom>
              <a:avLst/>
              <a:gdLst>
                <a:gd name="T0" fmla="*/ 0 w 1130"/>
                <a:gd name="T1" fmla="*/ 12 h 180"/>
                <a:gd name="T2" fmla="*/ 368 w 1130"/>
                <a:gd name="T3" fmla="*/ 38 h 180"/>
                <a:gd name="T4" fmla="*/ 818 w 1130"/>
                <a:gd name="T5" fmla="*/ 105 h 180"/>
                <a:gd name="T6" fmla="*/ 1112 w 1130"/>
                <a:gd name="T7" fmla="*/ 155 h 180"/>
                <a:gd name="T8" fmla="*/ 1130 w 1130"/>
                <a:gd name="T9" fmla="*/ 172 h 180"/>
                <a:gd name="T10" fmla="*/ 1060 w 1130"/>
                <a:gd name="T11" fmla="*/ 178 h 180"/>
                <a:gd name="T12" fmla="*/ 471 w 1130"/>
                <a:gd name="T13" fmla="*/ 114 h 180"/>
                <a:gd name="T14" fmla="*/ 59 w 1130"/>
                <a:gd name="T15" fmla="*/ 30 h 180"/>
                <a:gd name="T16" fmla="*/ 0 w 1130"/>
                <a:gd name="T17" fmla="*/ 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0" h="180">
                  <a:moveTo>
                    <a:pt x="0" y="12"/>
                  </a:moveTo>
                  <a:cubicBezTo>
                    <a:pt x="130" y="0"/>
                    <a:pt x="249" y="14"/>
                    <a:pt x="368" y="38"/>
                  </a:cubicBezTo>
                  <a:cubicBezTo>
                    <a:pt x="517" y="67"/>
                    <a:pt x="668" y="82"/>
                    <a:pt x="818" y="105"/>
                  </a:cubicBezTo>
                  <a:cubicBezTo>
                    <a:pt x="916" y="120"/>
                    <a:pt x="1014" y="138"/>
                    <a:pt x="1112" y="155"/>
                  </a:cubicBezTo>
                  <a:cubicBezTo>
                    <a:pt x="1118" y="156"/>
                    <a:pt x="1124" y="161"/>
                    <a:pt x="1130" y="172"/>
                  </a:cubicBezTo>
                  <a:cubicBezTo>
                    <a:pt x="1106" y="175"/>
                    <a:pt x="1083" y="180"/>
                    <a:pt x="1060" y="178"/>
                  </a:cubicBezTo>
                  <a:cubicBezTo>
                    <a:pt x="862" y="169"/>
                    <a:pt x="665" y="153"/>
                    <a:pt x="471" y="114"/>
                  </a:cubicBezTo>
                  <a:cubicBezTo>
                    <a:pt x="334" y="86"/>
                    <a:pt x="196" y="58"/>
                    <a:pt x="59" y="30"/>
                  </a:cubicBezTo>
                  <a:cubicBezTo>
                    <a:pt x="42" y="26"/>
                    <a:pt x="25" y="20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3" name="Freeform 99"/>
            <p:cNvSpPr>
              <a:spLocks/>
            </p:cNvSpPr>
            <p:nvPr/>
          </p:nvSpPr>
          <p:spPr bwMode="auto">
            <a:xfrm>
              <a:off x="4557767" y="5408702"/>
              <a:ext cx="257178" cy="296867"/>
            </a:xfrm>
            <a:custGeom>
              <a:avLst/>
              <a:gdLst>
                <a:gd name="T0" fmla="*/ 602 w 711"/>
                <a:gd name="T1" fmla="*/ 810 h 823"/>
                <a:gd name="T2" fmla="*/ 659 w 711"/>
                <a:gd name="T3" fmla="*/ 690 h 823"/>
                <a:gd name="T4" fmla="*/ 624 w 711"/>
                <a:gd name="T5" fmla="*/ 560 h 823"/>
                <a:gd name="T6" fmla="*/ 338 w 711"/>
                <a:gd name="T7" fmla="*/ 419 h 823"/>
                <a:gd name="T8" fmla="*/ 135 w 711"/>
                <a:gd name="T9" fmla="*/ 341 h 823"/>
                <a:gd name="T10" fmla="*/ 93 w 711"/>
                <a:gd name="T11" fmla="*/ 326 h 823"/>
                <a:gd name="T12" fmla="*/ 48 w 711"/>
                <a:gd name="T13" fmla="*/ 177 h 823"/>
                <a:gd name="T14" fmla="*/ 133 w 711"/>
                <a:gd name="T15" fmla="*/ 98 h 823"/>
                <a:gd name="T16" fmla="*/ 285 w 711"/>
                <a:gd name="T17" fmla="*/ 2 h 823"/>
                <a:gd name="T18" fmla="*/ 303 w 711"/>
                <a:gd name="T19" fmla="*/ 2 h 823"/>
                <a:gd name="T20" fmla="*/ 165 w 711"/>
                <a:gd name="T21" fmla="*/ 92 h 823"/>
                <a:gd name="T22" fmla="*/ 48 w 711"/>
                <a:gd name="T23" fmla="*/ 199 h 823"/>
                <a:gd name="T24" fmla="*/ 67 w 711"/>
                <a:gd name="T25" fmla="*/ 288 h 823"/>
                <a:gd name="T26" fmla="*/ 265 w 711"/>
                <a:gd name="T27" fmla="*/ 370 h 823"/>
                <a:gd name="T28" fmla="*/ 504 w 711"/>
                <a:gd name="T29" fmla="*/ 461 h 823"/>
                <a:gd name="T30" fmla="*/ 621 w 711"/>
                <a:gd name="T31" fmla="*/ 522 h 823"/>
                <a:gd name="T32" fmla="*/ 699 w 711"/>
                <a:gd name="T33" fmla="*/ 672 h 823"/>
                <a:gd name="T34" fmla="*/ 695 w 711"/>
                <a:gd name="T35" fmla="*/ 688 h 823"/>
                <a:gd name="T36" fmla="*/ 640 w 711"/>
                <a:gd name="T37" fmla="*/ 805 h 823"/>
                <a:gd name="T38" fmla="*/ 614 w 711"/>
                <a:gd name="T39" fmla="*/ 823 h 823"/>
                <a:gd name="T40" fmla="*/ 602 w 711"/>
                <a:gd name="T41" fmla="*/ 81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1" h="823">
                  <a:moveTo>
                    <a:pt x="602" y="810"/>
                  </a:moveTo>
                  <a:cubicBezTo>
                    <a:pt x="621" y="770"/>
                    <a:pt x="640" y="730"/>
                    <a:pt x="659" y="690"/>
                  </a:cubicBezTo>
                  <a:cubicBezTo>
                    <a:pt x="684" y="635"/>
                    <a:pt x="671" y="598"/>
                    <a:pt x="624" y="560"/>
                  </a:cubicBezTo>
                  <a:cubicBezTo>
                    <a:pt x="540" y="490"/>
                    <a:pt x="439" y="456"/>
                    <a:pt x="338" y="419"/>
                  </a:cubicBezTo>
                  <a:cubicBezTo>
                    <a:pt x="270" y="394"/>
                    <a:pt x="203" y="367"/>
                    <a:pt x="135" y="341"/>
                  </a:cubicBezTo>
                  <a:cubicBezTo>
                    <a:pt x="121" y="336"/>
                    <a:pt x="107" y="330"/>
                    <a:pt x="93" y="326"/>
                  </a:cubicBezTo>
                  <a:cubicBezTo>
                    <a:pt x="22" y="301"/>
                    <a:pt x="0" y="235"/>
                    <a:pt x="48" y="177"/>
                  </a:cubicBezTo>
                  <a:cubicBezTo>
                    <a:pt x="72" y="147"/>
                    <a:pt x="101" y="121"/>
                    <a:pt x="133" y="98"/>
                  </a:cubicBezTo>
                  <a:cubicBezTo>
                    <a:pt x="181" y="64"/>
                    <a:pt x="234" y="34"/>
                    <a:pt x="285" y="2"/>
                  </a:cubicBezTo>
                  <a:cubicBezTo>
                    <a:pt x="288" y="0"/>
                    <a:pt x="293" y="2"/>
                    <a:pt x="303" y="2"/>
                  </a:cubicBezTo>
                  <a:cubicBezTo>
                    <a:pt x="254" y="34"/>
                    <a:pt x="207" y="60"/>
                    <a:pt x="165" y="92"/>
                  </a:cubicBezTo>
                  <a:cubicBezTo>
                    <a:pt x="123" y="124"/>
                    <a:pt x="84" y="160"/>
                    <a:pt x="48" y="199"/>
                  </a:cubicBezTo>
                  <a:cubicBezTo>
                    <a:pt x="22" y="228"/>
                    <a:pt x="31" y="271"/>
                    <a:pt x="67" y="288"/>
                  </a:cubicBezTo>
                  <a:cubicBezTo>
                    <a:pt x="131" y="319"/>
                    <a:pt x="198" y="345"/>
                    <a:pt x="265" y="370"/>
                  </a:cubicBezTo>
                  <a:cubicBezTo>
                    <a:pt x="344" y="401"/>
                    <a:pt x="425" y="428"/>
                    <a:pt x="504" y="461"/>
                  </a:cubicBezTo>
                  <a:cubicBezTo>
                    <a:pt x="544" y="477"/>
                    <a:pt x="585" y="497"/>
                    <a:pt x="621" y="522"/>
                  </a:cubicBezTo>
                  <a:cubicBezTo>
                    <a:pt x="683" y="566"/>
                    <a:pt x="711" y="602"/>
                    <a:pt x="699" y="672"/>
                  </a:cubicBezTo>
                  <a:cubicBezTo>
                    <a:pt x="698" y="677"/>
                    <a:pt x="698" y="683"/>
                    <a:pt x="695" y="688"/>
                  </a:cubicBezTo>
                  <a:cubicBezTo>
                    <a:pt x="677" y="727"/>
                    <a:pt x="660" y="767"/>
                    <a:pt x="640" y="805"/>
                  </a:cubicBezTo>
                  <a:cubicBezTo>
                    <a:pt x="636" y="814"/>
                    <a:pt x="623" y="817"/>
                    <a:pt x="614" y="823"/>
                  </a:cubicBezTo>
                  <a:cubicBezTo>
                    <a:pt x="610" y="819"/>
                    <a:pt x="606" y="814"/>
                    <a:pt x="602" y="8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100"/>
            <p:cNvSpPr>
              <a:spLocks/>
            </p:cNvSpPr>
            <p:nvPr/>
          </p:nvSpPr>
          <p:spPr bwMode="auto">
            <a:xfrm>
              <a:off x="4316464" y="5569042"/>
              <a:ext cx="87314" cy="74614"/>
            </a:xfrm>
            <a:custGeom>
              <a:avLst/>
              <a:gdLst>
                <a:gd name="T0" fmla="*/ 128 w 240"/>
                <a:gd name="T1" fmla="*/ 196 h 207"/>
                <a:gd name="T2" fmla="*/ 116 w 240"/>
                <a:gd name="T3" fmla="*/ 205 h 207"/>
                <a:gd name="T4" fmla="*/ 85 w 240"/>
                <a:gd name="T5" fmla="*/ 207 h 207"/>
                <a:gd name="T6" fmla="*/ 46 w 240"/>
                <a:gd name="T7" fmla="*/ 147 h 207"/>
                <a:gd name="T8" fmla="*/ 51 w 240"/>
                <a:gd name="T9" fmla="*/ 129 h 207"/>
                <a:gd name="T10" fmla="*/ 6 w 240"/>
                <a:gd name="T11" fmla="*/ 53 h 207"/>
                <a:gd name="T12" fmla="*/ 5 w 240"/>
                <a:gd name="T13" fmla="*/ 55 h 207"/>
                <a:gd name="T14" fmla="*/ 49 w 240"/>
                <a:gd name="T15" fmla="*/ 28 h 207"/>
                <a:gd name="T16" fmla="*/ 95 w 240"/>
                <a:gd name="T17" fmla="*/ 52 h 207"/>
                <a:gd name="T18" fmla="*/ 133 w 240"/>
                <a:gd name="T19" fmla="*/ 5 h 207"/>
                <a:gd name="T20" fmla="*/ 163 w 240"/>
                <a:gd name="T21" fmla="*/ 53 h 207"/>
                <a:gd name="T22" fmla="*/ 208 w 240"/>
                <a:gd name="T23" fmla="*/ 61 h 207"/>
                <a:gd name="T24" fmla="*/ 203 w 240"/>
                <a:gd name="T25" fmla="*/ 123 h 207"/>
                <a:gd name="T26" fmla="*/ 205 w 240"/>
                <a:gd name="T27" fmla="*/ 122 h 207"/>
                <a:gd name="T28" fmla="*/ 173 w 240"/>
                <a:gd name="T29" fmla="*/ 126 h 207"/>
                <a:gd name="T30" fmla="*/ 189 w 240"/>
                <a:gd name="T31" fmla="*/ 195 h 207"/>
                <a:gd name="T32" fmla="*/ 137 w 240"/>
                <a:gd name="T33" fmla="*/ 151 h 207"/>
                <a:gd name="T34" fmla="*/ 128 w 240"/>
                <a:gd name="T35" fmla="*/ 19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07">
                  <a:moveTo>
                    <a:pt x="128" y="196"/>
                  </a:moveTo>
                  <a:cubicBezTo>
                    <a:pt x="124" y="199"/>
                    <a:pt x="120" y="202"/>
                    <a:pt x="116" y="205"/>
                  </a:cubicBezTo>
                  <a:cubicBezTo>
                    <a:pt x="106" y="206"/>
                    <a:pt x="96" y="207"/>
                    <a:pt x="85" y="207"/>
                  </a:cubicBezTo>
                  <a:cubicBezTo>
                    <a:pt x="49" y="206"/>
                    <a:pt x="34" y="183"/>
                    <a:pt x="46" y="147"/>
                  </a:cubicBezTo>
                  <a:cubicBezTo>
                    <a:pt x="49" y="142"/>
                    <a:pt x="50" y="135"/>
                    <a:pt x="51" y="129"/>
                  </a:cubicBezTo>
                  <a:cubicBezTo>
                    <a:pt x="1" y="109"/>
                    <a:pt x="0" y="108"/>
                    <a:pt x="6" y="53"/>
                  </a:cubicBezTo>
                  <a:lnTo>
                    <a:pt x="5" y="55"/>
                  </a:lnTo>
                  <a:cubicBezTo>
                    <a:pt x="19" y="45"/>
                    <a:pt x="34" y="29"/>
                    <a:pt x="49" y="28"/>
                  </a:cubicBezTo>
                  <a:cubicBezTo>
                    <a:pt x="63" y="27"/>
                    <a:pt x="79" y="42"/>
                    <a:pt x="95" y="52"/>
                  </a:cubicBezTo>
                  <a:cubicBezTo>
                    <a:pt x="97" y="28"/>
                    <a:pt x="99" y="0"/>
                    <a:pt x="133" y="5"/>
                  </a:cubicBezTo>
                  <a:cubicBezTo>
                    <a:pt x="165" y="9"/>
                    <a:pt x="169" y="32"/>
                    <a:pt x="163" y="53"/>
                  </a:cubicBezTo>
                  <a:cubicBezTo>
                    <a:pt x="178" y="55"/>
                    <a:pt x="196" y="53"/>
                    <a:pt x="208" y="61"/>
                  </a:cubicBezTo>
                  <a:cubicBezTo>
                    <a:pt x="240" y="82"/>
                    <a:pt x="216" y="103"/>
                    <a:pt x="203" y="123"/>
                  </a:cubicBezTo>
                  <a:lnTo>
                    <a:pt x="205" y="122"/>
                  </a:lnTo>
                  <a:cubicBezTo>
                    <a:pt x="194" y="124"/>
                    <a:pt x="184" y="125"/>
                    <a:pt x="173" y="126"/>
                  </a:cubicBezTo>
                  <a:cubicBezTo>
                    <a:pt x="178" y="148"/>
                    <a:pt x="183" y="169"/>
                    <a:pt x="189" y="195"/>
                  </a:cubicBezTo>
                  <a:cubicBezTo>
                    <a:pt x="170" y="179"/>
                    <a:pt x="155" y="166"/>
                    <a:pt x="137" y="151"/>
                  </a:cubicBezTo>
                  <a:cubicBezTo>
                    <a:pt x="133" y="170"/>
                    <a:pt x="131" y="183"/>
                    <a:pt x="128" y="19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101"/>
            <p:cNvSpPr>
              <a:spLocks/>
            </p:cNvSpPr>
            <p:nvPr/>
          </p:nvSpPr>
          <p:spPr bwMode="auto">
            <a:xfrm>
              <a:off x="4897496" y="5811933"/>
              <a:ext cx="82551" cy="76201"/>
            </a:xfrm>
            <a:custGeom>
              <a:avLst/>
              <a:gdLst>
                <a:gd name="T0" fmla="*/ 229 w 229"/>
                <a:gd name="T1" fmla="*/ 125 h 210"/>
                <a:gd name="T2" fmla="*/ 85 w 229"/>
                <a:gd name="T3" fmla="*/ 199 h 210"/>
                <a:gd name="T4" fmla="*/ 39 w 229"/>
                <a:gd name="T5" fmla="*/ 178 h 210"/>
                <a:gd name="T6" fmla="*/ 5 w 229"/>
                <a:gd name="T7" fmla="*/ 45 h 210"/>
                <a:gd name="T8" fmla="*/ 26 w 229"/>
                <a:gd name="T9" fmla="*/ 11 h 210"/>
                <a:gd name="T10" fmla="*/ 143 w 229"/>
                <a:gd name="T11" fmla="*/ 46 h 210"/>
                <a:gd name="T12" fmla="*/ 229 w 229"/>
                <a:gd name="T13" fmla="*/ 12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0">
                  <a:moveTo>
                    <a:pt x="229" y="125"/>
                  </a:moveTo>
                  <a:cubicBezTo>
                    <a:pt x="179" y="151"/>
                    <a:pt x="132" y="176"/>
                    <a:pt x="85" y="199"/>
                  </a:cubicBezTo>
                  <a:cubicBezTo>
                    <a:pt x="63" y="210"/>
                    <a:pt x="45" y="205"/>
                    <a:pt x="39" y="178"/>
                  </a:cubicBezTo>
                  <a:cubicBezTo>
                    <a:pt x="28" y="133"/>
                    <a:pt x="17" y="89"/>
                    <a:pt x="5" y="45"/>
                  </a:cubicBezTo>
                  <a:cubicBezTo>
                    <a:pt x="0" y="26"/>
                    <a:pt x="5" y="15"/>
                    <a:pt x="26" y="11"/>
                  </a:cubicBezTo>
                  <a:cubicBezTo>
                    <a:pt x="72" y="1"/>
                    <a:pt x="111" y="0"/>
                    <a:pt x="143" y="46"/>
                  </a:cubicBezTo>
                  <a:cubicBezTo>
                    <a:pt x="165" y="77"/>
                    <a:pt x="200" y="99"/>
                    <a:pt x="229" y="1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102"/>
            <p:cNvSpPr>
              <a:spLocks noEditPoints="1"/>
            </p:cNvSpPr>
            <p:nvPr/>
          </p:nvSpPr>
          <p:spPr bwMode="auto">
            <a:xfrm>
              <a:off x="4570467" y="5907185"/>
              <a:ext cx="80963" cy="82551"/>
            </a:xfrm>
            <a:custGeom>
              <a:avLst/>
              <a:gdLst>
                <a:gd name="T0" fmla="*/ 115 w 226"/>
                <a:gd name="T1" fmla="*/ 222 h 228"/>
                <a:gd name="T2" fmla="*/ 1 w 226"/>
                <a:gd name="T3" fmla="*/ 113 h 228"/>
                <a:gd name="T4" fmla="*/ 114 w 226"/>
                <a:gd name="T5" fmla="*/ 2 h 228"/>
                <a:gd name="T6" fmla="*/ 225 w 226"/>
                <a:gd name="T7" fmla="*/ 112 h 228"/>
                <a:gd name="T8" fmla="*/ 115 w 226"/>
                <a:gd name="T9" fmla="*/ 222 h 228"/>
                <a:gd name="T10" fmla="*/ 115 w 226"/>
                <a:gd name="T11" fmla="*/ 173 h 228"/>
                <a:gd name="T12" fmla="*/ 115 w 226"/>
                <a:gd name="T13" fmla="*/ 173 h 228"/>
                <a:gd name="T14" fmla="*/ 177 w 226"/>
                <a:gd name="T15" fmla="*/ 111 h 228"/>
                <a:gd name="T16" fmla="*/ 115 w 226"/>
                <a:gd name="T17" fmla="*/ 50 h 228"/>
                <a:gd name="T18" fmla="*/ 50 w 226"/>
                <a:gd name="T19" fmla="*/ 111 h 228"/>
                <a:gd name="T20" fmla="*/ 115 w 226"/>
                <a:gd name="T21" fmla="*/ 1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8">
                  <a:moveTo>
                    <a:pt x="115" y="222"/>
                  </a:moveTo>
                  <a:cubicBezTo>
                    <a:pt x="51" y="228"/>
                    <a:pt x="0" y="170"/>
                    <a:pt x="1" y="113"/>
                  </a:cubicBezTo>
                  <a:cubicBezTo>
                    <a:pt x="3" y="50"/>
                    <a:pt x="50" y="0"/>
                    <a:pt x="114" y="2"/>
                  </a:cubicBezTo>
                  <a:cubicBezTo>
                    <a:pt x="179" y="3"/>
                    <a:pt x="225" y="53"/>
                    <a:pt x="225" y="112"/>
                  </a:cubicBezTo>
                  <a:cubicBezTo>
                    <a:pt x="226" y="162"/>
                    <a:pt x="186" y="227"/>
                    <a:pt x="115" y="222"/>
                  </a:cubicBezTo>
                  <a:close/>
                  <a:moveTo>
                    <a:pt x="115" y="173"/>
                  </a:moveTo>
                  <a:lnTo>
                    <a:pt x="115" y="173"/>
                  </a:lnTo>
                  <a:cubicBezTo>
                    <a:pt x="150" y="173"/>
                    <a:pt x="177" y="145"/>
                    <a:pt x="177" y="111"/>
                  </a:cubicBezTo>
                  <a:cubicBezTo>
                    <a:pt x="176" y="79"/>
                    <a:pt x="146" y="50"/>
                    <a:pt x="115" y="50"/>
                  </a:cubicBezTo>
                  <a:cubicBezTo>
                    <a:pt x="81" y="49"/>
                    <a:pt x="50" y="79"/>
                    <a:pt x="50" y="111"/>
                  </a:cubicBezTo>
                  <a:cubicBezTo>
                    <a:pt x="49" y="150"/>
                    <a:pt x="73" y="174"/>
                    <a:pt x="115" y="17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103"/>
            <p:cNvSpPr>
              <a:spLocks noEditPoints="1"/>
            </p:cNvSpPr>
            <p:nvPr/>
          </p:nvSpPr>
          <p:spPr bwMode="auto">
            <a:xfrm>
              <a:off x="4183113" y="5908772"/>
              <a:ext cx="80963" cy="80964"/>
            </a:xfrm>
            <a:custGeom>
              <a:avLst/>
              <a:gdLst>
                <a:gd name="T0" fmla="*/ 227 w 228"/>
                <a:gd name="T1" fmla="*/ 112 h 224"/>
                <a:gd name="T2" fmla="*/ 115 w 228"/>
                <a:gd name="T3" fmla="*/ 221 h 224"/>
                <a:gd name="T4" fmla="*/ 2 w 228"/>
                <a:gd name="T5" fmla="*/ 113 h 224"/>
                <a:gd name="T6" fmla="*/ 117 w 228"/>
                <a:gd name="T7" fmla="*/ 0 h 224"/>
                <a:gd name="T8" fmla="*/ 227 w 228"/>
                <a:gd name="T9" fmla="*/ 112 h 224"/>
                <a:gd name="T10" fmla="*/ 115 w 228"/>
                <a:gd name="T11" fmla="*/ 172 h 224"/>
                <a:gd name="T12" fmla="*/ 115 w 228"/>
                <a:gd name="T13" fmla="*/ 172 h 224"/>
                <a:gd name="T14" fmla="*/ 181 w 228"/>
                <a:gd name="T15" fmla="*/ 113 h 224"/>
                <a:gd name="T16" fmla="*/ 118 w 228"/>
                <a:gd name="T17" fmla="*/ 48 h 224"/>
                <a:gd name="T18" fmla="*/ 50 w 228"/>
                <a:gd name="T19" fmla="*/ 112 h 224"/>
                <a:gd name="T20" fmla="*/ 115 w 228"/>
                <a:gd name="T21" fmla="*/ 17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24">
                  <a:moveTo>
                    <a:pt x="227" y="112"/>
                  </a:moveTo>
                  <a:cubicBezTo>
                    <a:pt x="227" y="179"/>
                    <a:pt x="184" y="218"/>
                    <a:pt x="115" y="221"/>
                  </a:cubicBezTo>
                  <a:cubicBezTo>
                    <a:pt x="44" y="224"/>
                    <a:pt x="3" y="159"/>
                    <a:pt x="2" y="113"/>
                  </a:cubicBezTo>
                  <a:cubicBezTo>
                    <a:pt x="0" y="56"/>
                    <a:pt x="59" y="0"/>
                    <a:pt x="117" y="0"/>
                  </a:cubicBezTo>
                  <a:cubicBezTo>
                    <a:pt x="177" y="1"/>
                    <a:pt x="228" y="52"/>
                    <a:pt x="227" y="112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3" y="173"/>
                    <a:pt x="180" y="148"/>
                    <a:pt x="181" y="113"/>
                  </a:cubicBezTo>
                  <a:cubicBezTo>
                    <a:pt x="182" y="84"/>
                    <a:pt x="148" y="49"/>
                    <a:pt x="118" y="48"/>
                  </a:cubicBezTo>
                  <a:cubicBezTo>
                    <a:pt x="87" y="47"/>
                    <a:pt x="49" y="83"/>
                    <a:pt x="50" y="112"/>
                  </a:cubicBezTo>
                  <a:cubicBezTo>
                    <a:pt x="50" y="146"/>
                    <a:pt x="78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104"/>
            <p:cNvSpPr>
              <a:spLocks noEditPoints="1"/>
            </p:cNvSpPr>
            <p:nvPr/>
          </p:nvSpPr>
          <p:spPr bwMode="auto">
            <a:xfrm>
              <a:off x="4472041" y="5908772"/>
              <a:ext cx="80963" cy="79376"/>
            </a:xfrm>
            <a:custGeom>
              <a:avLst/>
              <a:gdLst>
                <a:gd name="T0" fmla="*/ 111 w 226"/>
                <a:gd name="T1" fmla="*/ 220 h 220"/>
                <a:gd name="T2" fmla="*/ 0 w 226"/>
                <a:gd name="T3" fmla="*/ 109 h 220"/>
                <a:gd name="T4" fmla="*/ 113 w 226"/>
                <a:gd name="T5" fmla="*/ 0 h 220"/>
                <a:gd name="T6" fmla="*/ 226 w 226"/>
                <a:gd name="T7" fmla="*/ 110 h 220"/>
                <a:gd name="T8" fmla="*/ 111 w 226"/>
                <a:gd name="T9" fmla="*/ 220 h 220"/>
                <a:gd name="T10" fmla="*/ 115 w 226"/>
                <a:gd name="T11" fmla="*/ 172 h 220"/>
                <a:gd name="T12" fmla="*/ 115 w 226"/>
                <a:gd name="T13" fmla="*/ 172 h 220"/>
                <a:gd name="T14" fmla="*/ 177 w 226"/>
                <a:gd name="T15" fmla="*/ 109 h 220"/>
                <a:gd name="T16" fmla="*/ 111 w 226"/>
                <a:gd name="T17" fmla="*/ 48 h 220"/>
                <a:gd name="T18" fmla="*/ 48 w 226"/>
                <a:gd name="T19" fmla="*/ 111 h 220"/>
                <a:gd name="T20" fmla="*/ 115 w 226"/>
                <a:gd name="T21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0">
                  <a:moveTo>
                    <a:pt x="111" y="220"/>
                  </a:moveTo>
                  <a:cubicBezTo>
                    <a:pt x="45" y="219"/>
                    <a:pt x="0" y="174"/>
                    <a:pt x="0" y="109"/>
                  </a:cubicBezTo>
                  <a:cubicBezTo>
                    <a:pt x="0" y="50"/>
                    <a:pt x="52" y="0"/>
                    <a:pt x="113" y="0"/>
                  </a:cubicBezTo>
                  <a:cubicBezTo>
                    <a:pt x="171" y="0"/>
                    <a:pt x="226" y="54"/>
                    <a:pt x="226" y="110"/>
                  </a:cubicBezTo>
                  <a:cubicBezTo>
                    <a:pt x="225" y="172"/>
                    <a:pt x="175" y="220"/>
                    <a:pt x="111" y="220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0" y="171"/>
                    <a:pt x="178" y="143"/>
                    <a:pt x="177" y="109"/>
                  </a:cubicBezTo>
                  <a:cubicBezTo>
                    <a:pt x="177" y="79"/>
                    <a:pt x="143" y="47"/>
                    <a:pt x="111" y="48"/>
                  </a:cubicBezTo>
                  <a:cubicBezTo>
                    <a:pt x="78" y="48"/>
                    <a:pt x="48" y="78"/>
                    <a:pt x="48" y="111"/>
                  </a:cubicBezTo>
                  <a:cubicBezTo>
                    <a:pt x="48" y="149"/>
                    <a:pt x="74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105"/>
            <p:cNvSpPr>
              <a:spLocks/>
            </p:cNvSpPr>
            <p:nvPr/>
          </p:nvSpPr>
          <p:spPr bwMode="auto">
            <a:xfrm>
              <a:off x="4921309" y="5924648"/>
              <a:ext cx="100014" cy="57151"/>
            </a:xfrm>
            <a:custGeom>
              <a:avLst/>
              <a:gdLst>
                <a:gd name="T0" fmla="*/ 0 w 277"/>
                <a:gd name="T1" fmla="*/ 134 h 160"/>
                <a:gd name="T2" fmla="*/ 73 w 277"/>
                <a:gd name="T3" fmla="*/ 40 h 160"/>
                <a:gd name="T4" fmla="*/ 204 w 277"/>
                <a:gd name="T5" fmla="*/ 43 h 160"/>
                <a:gd name="T6" fmla="*/ 225 w 277"/>
                <a:gd name="T7" fmla="*/ 63 h 160"/>
                <a:gd name="T8" fmla="*/ 277 w 277"/>
                <a:gd name="T9" fmla="*/ 129 h 160"/>
                <a:gd name="T10" fmla="*/ 0 w 277"/>
                <a:gd name="T11" fmla="*/ 13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60">
                  <a:moveTo>
                    <a:pt x="0" y="134"/>
                  </a:moveTo>
                  <a:cubicBezTo>
                    <a:pt x="26" y="100"/>
                    <a:pt x="49" y="70"/>
                    <a:pt x="73" y="40"/>
                  </a:cubicBezTo>
                  <a:cubicBezTo>
                    <a:pt x="105" y="0"/>
                    <a:pt x="163" y="2"/>
                    <a:pt x="204" y="43"/>
                  </a:cubicBezTo>
                  <a:cubicBezTo>
                    <a:pt x="211" y="50"/>
                    <a:pt x="217" y="61"/>
                    <a:pt x="225" y="63"/>
                  </a:cubicBezTo>
                  <a:cubicBezTo>
                    <a:pt x="260" y="73"/>
                    <a:pt x="267" y="102"/>
                    <a:pt x="277" y="129"/>
                  </a:cubicBezTo>
                  <a:cubicBezTo>
                    <a:pt x="187" y="160"/>
                    <a:pt x="97" y="159"/>
                    <a:pt x="0" y="13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106"/>
            <p:cNvSpPr>
              <a:spLocks/>
            </p:cNvSpPr>
            <p:nvPr/>
          </p:nvSpPr>
          <p:spPr bwMode="auto">
            <a:xfrm>
              <a:off x="5095936" y="5838921"/>
              <a:ext cx="101601" cy="71439"/>
            </a:xfrm>
            <a:custGeom>
              <a:avLst/>
              <a:gdLst>
                <a:gd name="T0" fmla="*/ 280 w 280"/>
                <a:gd name="T1" fmla="*/ 168 h 197"/>
                <a:gd name="T2" fmla="*/ 89 w 280"/>
                <a:gd name="T3" fmla="*/ 192 h 197"/>
                <a:gd name="T4" fmla="*/ 24 w 280"/>
                <a:gd name="T5" fmla="*/ 159 h 197"/>
                <a:gd name="T6" fmla="*/ 0 w 280"/>
                <a:gd name="T7" fmla="*/ 113 h 197"/>
                <a:gd name="T8" fmla="*/ 21 w 280"/>
                <a:gd name="T9" fmla="*/ 104 h 197"/>
                <a:gd name="T10" fmla="*/ 101 w 280"/>
                <a:gd name="T11" fmla="*/ 22 h 197"/>
                <a:gd name="T12" fmla="*/ 115 w 280"/>
                <a:gd name="T13" fmla="*/ 6 h 197"/>
                <a:gd name="T14" fmla="*/ 115 w 280"/>
                <a:gd name="T15" fmla="*/ 76 h 197"/>
                <a:gd name="T16" fmla="*/ 158 w 280"/>
                <a:gd name="T17" fmla="*/ 49 h 197"/>
                <a:gd name="T18" fmla="*/ 194 w 280"/>
                <a:gd name="T19" fmla="*/ 0 h 197"/>
                <a:gd name="T20" fmla="*/ 206 w 280"/>
                <a:gd name="T21" fmla="*/ 6 h 197"/>
                <a:gd name="T22" fmla="*/ 174 w 280"/>
                <a:gd name="T23" fmla="*/ 72 h 197"/>
                <a:gd name="T24" fmla="*/ 280 w 280"/>
                <a:gd name="T25" fmla="*/ 16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97">
                  <a:moveTo>
                    <a:pt x="280" y="168"/>
                  </a:moveTo>
                  <a:cubicBezTo>
                    <a:pt x="210" y="176"/>
                    <a:pt x="149" y="183"/>
                    <a:pt x="89" y="192"/>
                  </a:cubicBezTo>
                  <a:cubicBezTo>
                    <a:pt x="57" y="197"/>
                    <a:pt x="39" y="183"/>
                    <a:pt x="24" y="159"/>
                  </a:cubicBezTo>
                  <a:cubicBezTo>
                    <a:pt x="16" y="145"/>
                    <a:pt x="8" y="129"/>
                    <a:pt x="0" y="113"/>
                  </a:cubicBezTo>
                  <a:cubicBezTo>
                    <a:pt x="9" y="110"/>
                    <a:pt x="14" y="106"/>
                    <a:pt x="21" y="104"/>
                  </a:cubicBezTo>
                  <a:cubicBezTo>
                    <a:pt x="63" y="92"/>
                    <a:pt x="113" y="88"/>
                    <a:pt x="101" y="22"/>
                  </a:cubicBezTo>
                  <a:cubicBezTo>
                    <a:pt x="101" y="20"/>
                    <a:pt x="106" y="16"/>
                    <a:pt x="115" y="6"/>
                  </a:cubicBezTo>
                  <a:cubicBezTo>
                    <a:pt x="115" y="35"/>
                    <a:pt x="115" y="56"/>
                    <a:pt x="115" y="76"/>
                  </a:cubicBezTo>
                  <a:cubicBezTo>
                    <a:pt x="139" y="81"/>
                    <a:pt x="139" y="80"/>
                    <a:pt x="158" y="49"/>
                  </a:cubicBezTo>
                  <a:cubicBezTo>
                    <a:pt x="169" y="32"/>
                    <a:pt x="182" y="16"/>
                    <a:pt x="194" y="0"/>
                  </a:cubicBezTo>
                  <a:cubicBezTo>
                    <a:pt x="198" y="2"/>
                    <a:pt x="202" y="4"/>
                    <a:pt x="206" y="6"/>
                  </a:cubicBezTo>
                  <a:cubicBezTo>
                    <a:pt x="194" y="30"/>
                    <a:pt x="182" y="55"/>
                    <a:pt x="174" y="72"/>
                  </a:cubicBezTo>
                  <a:cubicBezTo>
                    <a:pt x="210" y="104"/>
                    <a:pt x="244" y="135"/>
                    <a:pt x="280" y="16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7"/>
            <p:cNvSpPr>
              <a:spLocks/>
            </p:cNvSpPr>
            <p:nvPr/>
          </p:nvSpPr>
          <p:spPr bwMode="auto">
            <a:xfrm>
              <a:off x="5135624" y="5792883"/>
              <a:ext cx="320679" cy="3175"/>
            </a:xfrm>
            <a:custGeom>
              <a:avLst/>
              <a:gdLst>
                <a:gd name="T0" fmla="*/ 0 w 891"/>
                <a:gd name="T1" fmla="*/ 0 h 8"/>
                <a:gd name="T2" fmla="*/ 891 w 891"/>
                <a:gd name="T3" fmla="*/ 0 h 8"/>
                <a:gd name="T4" fmla="*/ 891 w 891"/>
                <a:gd name="T5" fmla="*/ 8 h 8"/>
                <a:gd name="T6" fmla="*/ 1 w 891"/>
                <a:gd name="T7" fmla="*/ 8 h 8"/>
                <a:gd name="T8" fmla="*/ 0 w 89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1" h="8">
                  <a:moveTo>
                    <a:pt x="0" y="0"/>
                  </a:moveTo>
                  <a:cubicBezTo>
                    <a:pt x="297" y="0"/>
                    <a:pt x="594" y="0"/>
                    <a:pt x="891" y="0"/>
                  </a:cubicBezTo>
                  <a:cubicBezTo>
                    <a:pt x="891" y="2"/>
                    <a:pt x="891" y="5"/>
                    <a:pt x="891" y="8"/>
                  </a:cubicBezTo>
                  <a:cubicBezTo>
                    <a:pt x="594" y="8"/>
                    <a:pt x="297" y="8"/>
                    <a:pt x="1" y="8"/>
                  </a:cubicBezTo>
                  <a:cubicBezTo>
                    <a:pt x="1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8"/>
            <p:cNvSpPr>
              <a:spLocks/>
            </p:cNvSpPr>
            <p:nvPr/>
          </p:nvSpPr>
          <p:spPr bwMode="auto">
            <a:xfrm>
              <a:off x="5072123" y="5662706"/>
              <a:ext cx="209552" cy="7938"/>
            </a:xfrm>
            <a:custGeom>
              <a:avLst/>
              <a:gdLst>
                <a:gd name="T0" fmla="*/ 584 w 584"/>
                <a:gd name="T1" fmla="*/ 21 h 21"/>
                <a:gd name="T2" fmla="*/ 0 w 584"/>
                <a:gd name="T3" fmla="*/ 21 h 21"/>
                <a:gd name="T4" fmla="*/ 584 w 58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4" h="21">
                  <a:moveTo>
                    <a:pt x="584" y="21"/>
                  </a:moveTo>
                  <a:cubicBezTo>
                    <a:pt x="387" y="21"/>
                    <a:pt x="195" y="21"/>
                    <a:pt x="0" y="21"/>
                  </a:cubicBezTo>
                  <a:cubicBezTo>
                    <a:pt x="25" y="1"/>
                    <a:pt x="557" y="0"/>
                    <a:pt x="584" y="2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9"/>
            <p:cNvSpPr>
              <a:spLocks/>
            </p:cNvSpPr>
            <p:nvPr/>
          </p:nvSpPr>
          <p:spPr bwMode="auto">
            <a:xfrm>
              <a:off x="5394390" y="5918298"/>
              <a:ext cx="92076" cy="7938"/>
            </a:xfrm>
            <a:custGeom>
              <a:avLst/>
              <a:gdLst>
                <a:gd name="T0" fmla="*/ 8 w 253"/>
                <a:gd name="T1" fmla="*/ 1 h 26"/>
                <a:gd name="T2" fmla="*/ 233 w 253"/>
                <a:gd name="T3" fmla="*/ 1 h 26"/>
                <a:gd name="T4" fmla="*/ 253 w 253"/>
                <a:gd name="T5" fmla="*/ 13 h 26"/>
                <a:gd name="T6" fmla="*/ 233 w 253"/>
                <a:gd name="T7" fmla="*/ 25 h 26"/>
                <a:gd name="T8" fmla="*/ 21 w 253"/>
                <a:gd name="T9" fmla="*/ 25 h 26"/>
                <a:gd name="T10" fmla="*/ 0 w 253"/>
                <a:gd name="T11" fmla="*/ 10 h 26"/>
                <a:gd name="T12" fmla="*/ 8 w 253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6">
                  <a:moveTo>
                    <a:pt x="8" y="1"/>
                  </a:moveTo>
                  <a:cubicBezTo>
                    <a:pt x="83" y="1"/>
                    <a:pt x="158" y="0"/>
                    <a:pt x="233" y="1"/>
                  </a:cubicBezTo>
                  <a:cubicBezTo>
                    <a:pt x="240" y="1"/>
                    <a:pt x="246" y="9"/>
                    <a:pt x="253" y="13"/>
                  </a:cubicBezTo>
                  <a:cubicBezTo>
                    <a:pt x="246" y="17"/>
                    <a:pt x="239" y="25"/>
                    <a:pt x="233" y="25"/>
                  </a:cubicBezTo>
                  <a:cubicBezTo>
                    <a:pt x="162" y="26"/>
                    <a:pt x="92" y="26"/>
                    <a:pt x="21" y="25"/>
                  </a:cubicBezTo>
                  <a:cubicBezTo>
                    <a:pt x="14" y="25"/>
                    <a:pt x="7" y="15"/>
                    <a:pt x="0" y="10"/>
                  </a:cubicBezTo>
                  <a:cubicBezTo>
                    <a:pt x="3" y="7"/>
                    <a:pt x="5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10"/>
            <p:cNvSpPr>
              <a:spLocks/>
            </p:cNvSpPr>
            <p:nvPr/>
          </p:nvSpPr>
          <p:spPr bwMode="auto">
            <a:xfrm>
              <a:off x="4753032" y="6023074"/>
              <a:ext cx="61913" cy="14288"/>
            </a:xfrm>
            <a:custGeom>
              <a:avLst/>
              <a:gdLst>
                <a:gd name="T0" fmla="*/ 172 w 172"/>
                <a:gd name="T1" fmla="*/ 0 h 41"/>
                <a:gd name="T2" fmla="*/ 152 w 172"/>
                <a:gd name="T3" fmla="*/ 35 h 41"/>
                <a:gd name="T4" fmla="*/ 31 w 172"/>
                <a:gd name="T5" fmla="*/ 39 h 41"/>
                <a:gd name="T6" fmla="*/ 10 w 172"/>
                <a:gd name="T7" fmla="*/ 0 h 41"/>
                <a:gd name="T8" fmla="*/ 172 w 17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1">
                  <a:moveTo>
                    <a:pt x="172" y="0"/>
                  </a:moveTo>
                  <a:cubicBezTo>
                    <a:pt x="164" y="14"/>
                    <a:pt x="159" y="34"/>
                    <a:pt x="152" y="35"/>
                  </a:cubicBezTo>
                  <a:cubicBezTo>
                    <a:pt x="112" y="39"/>
                    <a:pt x="71" y="41"/>
                    <a:pt x="31" y="39"/>
                  </a:cubicBezTo>
                  <a:cubicBezTo>
                    <a:pt x="10" y="38"/>
                    <a:pt x="0" y="23"/>
                    <a:pt x="10" y="0"/>
                  </a:cubicBezTo>
                  <a:cubicBezTo>
                    <a:pt x="60" y="0"/>
                    <a:pt x="110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11"/>
            <p:cNvSpPr>
              <a:spLocks/>
            </p:cNvSpPr>
            <p:nvPr/>
          </p:nvSpPr>
          <p:spPr bwMode="auto">
            <a:xfrm>
              <a:off x="4873683" y="5605555"/>
              <a:ext cx="88901" cy="7938"/>
            </a:xfrm>
            <a:custGeom>
              <a:avLst/>
              <a:gdLst>
                <a:gd name="T0" fmla="*/ 0 w 249"/>
                <a:gd name="T1" fmla="*/ 0 h 22"/>
                <a:gd name="T2" fmla="*/ 249 w 249"/>
                <a:gd name="T3" fmla="*/ 0 h 22"/>
                <a:gd name="T4" fmla="*/ 0 w 24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9" h="22">
                  <a:moveTo>
                    <a:pt x="0" y="0"/>
                  </a:moveTo>
                  <a:cubicBezTo>
                    <a:pt x="88" y="0"/>
                    <a:pt x="167" y="0"/>
                    <a:pt x="249" y="0"/>
                  </a:cubicBezTo>
                  <a:cubicBezTo>
                    <a:pt x="229" y="20"/>
                    <a:pt x="32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6" name="Freeform 112"/>
            <p:cNvSpPr>
              <a:spLocks/>
            </p:cNvSpPr>
            <p:nvPr/>
          </p:nvSpPr>
          <p:spPr bwMode="auto">
            <a:xfrm>
              <a:off x="4318052" y="5559517"/>
              <a:ext cx="85726" cy="53976"/>
            </a:xfrm>
            <a:custGeom>
              <a:avLst/>
              <a:gdLst>
                <a:gd name="T0" fmla="*/ 198 w 235"/>
                <a:gd name="T1" fmla="*/ 149 h 149"/>
                <a:gd name="T2" fmla="*/ 203 w 235"/>
                <a:gd name="T3" fmla="*/ 87 h 149"/>
                <a:gd name="T4" fmla="*/ 158 w 235"/>
                <a:gd name="T5" fmla="*/ 79 h 149"/>
                <a:gd name="T6" fmla="*/ 128 w 235"/>
                <a:gd name="T7" fmla="*/ 31 h 149"/>
                <a:gd name="T8" fmla="*/ 90 w 235"/>
                <a:gd name="T9" fmla="*/ 78 h 149"/>
                <a:gd name="T10" fmla="*/ 44 w 235"/>
                <a:gd name="T11" fmla="*/ 54 h 149"/>
                <a:gd name="T12" fmla="*/ 0 w 235"/>
                <a:gd name="T13" fmla="*/ 81 h 149"/>
                <a:gd name="T14" fmla="*/ 83 w 235"/>
                <a:gd name="T15" fmla="*/ 51 h 149"/>
                <a:gd name="T16" fmla="*/ 173 w 235"/>
                <a:gd name="T17" fmla="*/ 53 h 149"/>
                <a:gd name="T18" fmla="*/ 191 w 235"/>
                <a:gd name="T19" fmla="*/ 61 h 149"/>
                <a:gd name="T20" fmla="*/ 224 w 235"/>
                <a:gd name="T21" fmla="*/ 103 h 149"/>
                <a:gd name="T22" fmla="*/ 198 w 235"/>
                <a:gd name="T2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149">
                  <a:moveTo>
                    <a:pt x="198" y="149"/>
                  </a:moveTo>
                  <a:cubicBezTo>
                    <a:pt x="211" y="129"/>
                    <a:pt x="235" y="108"/>
                    <a:pt x="203" y="87"/>
                  </a:cubicBezTo>
                  <a:cubicBezTo>
                    <a:pt x="191" y="79"/>
                    <a:pt x="173" y="81"/>
                    <a:pt x="158" y="79"/>
                  </a:cubicBezTo>
                  <a:cubicBezTo>
                    <a:pt x="164" y="58"/>
                    <a:pt x="160" y="35"/>
                    <a:pt x="128" y="31"/>
                  </a:cubicBezTo>
                  <a:cubicBezTo>
                    <a:pt x="94" y="26"/>
                    <a:pt x="92" y="54"/>
                    <a:pt x="90" y="78"/>
                  </a:cubicBezTo>
                  <a:cubicBezTo>
                    <a:pt x="74" y="68"/>
                    <a:pt x="58" y="53"/>
                    <a:pt x="44" y="54"/>
                  </a:cubicBezTo>
                  <a:cubicBezTo>
                    <a:pt x="29" y="55"/>
                    <a:pt x="14" y="71"/>
                    <a:pt x="0" y="81"/>
                  </a:cubicBezTo>
                  <a:cubicBezTo>
                    <a:pt x="14" y="46"/>
                    <a:pt x="33" y="39"/>
                    <a:pt x="83" y="51"/>
                  </a:cubicBezTo>
                  <a:cubicBezTo>
                    <a:pt x="114" y="0"/>
                    <a:pt x="139" y="0"/>
                    <a:pt x="173" y="53"/>
                  </a:cubicBezTo>
                  <a:cubicBezTo>
                    <a:pt x="176" y="57"/>
                    <a:pt x="187" y="57"/>
                    <a:pt x="191" y="61"/>
                  </a:cubicBezTo>
                  <a:cubicBezTo>
                    <a:pt x="203" y="74"/>
                    <a:pt x="219" y="87"/>
                    <a:pt x="224" y="103"/>
                  </a:cubicBezTo>
                  <a:cubicBezTo>
                    <a:pt x="230" y="122"/>
                    <a:pt x="226" y="144"/>
                    <a:pt x="198" y="1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13"/>
            <p:cNvSpPr>
              <a:spLocks/>
            </p:cNvSpPr>
            <p:nvPr/>
          </p:nvSpPr>
          <p:spPr bwMode="auto">
            <a:xfrm>
              <a:off x="4714931" y="5989736"/>
              <a:ext cx="31750" cy="30163"/>
            </a:xfrm>
            <a:custGeom>
              <a:avLst/>
              <a:gdLst>
                <a:gd name="T0" fmla="*/ 61 w 87"/>
                <a:gd name="T1" fmla="*/ 80 h 80"/>
                <a:gd name="T2" fmla="*/ 15 w 87"/>
                <a:gd name="T3" fmla="*/ 25 h 80"/>
                <a:gd name="T4" fmla="*/ 66 w 87"/>
                <a:gd name="T5" fmla="*/ 1 h 80"/>
                <a:gd name="T6" fmla="*/ 61 w 87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80">
                  <a:moveTo>
                    <a:pt x="61" y="80"/>
                  </a:moveTo>
                  <a:cubicBezTo>
                    <a:pt x="18" y="62"/>
                    <a:pt x="0" y="41"/>
                    <a:pt x="15" y="25"/>
                  </a:cubicBezTo>
                  <a:cubicBezTo>
                    <a:pt x="27" y="12"/>
                    <a:pt x="49" y="0"/>
                    <a:pt x="66" y="1"/>
                  </a:cubicBezTo>
                  <a:cubicBezTo>
                    <a:pt x="87" y="3"/>
                    <a:pt x="86" y="32"/>
                    <a:pt x="61" y="8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14"/>
            <p:cNvSpPr>
              <a:spLocks/>
            </p:cNvSpPr>
            <p:nvPr/>
          </p:nvSpPr>
          <p:spPr bwMode="auto">
            <a:xfrm>
              <a:off x="4948297" y="5711919"/>
              <a:ext cx="98426" cy="1588"/>
            </a:xfrm>
            <a:custGeom>
              <a:avLst/>
              <a:gdLst>
                <a:gd name="T0" fmla="*/ 1 w 275"/>
                <a:gd name="T1" fmla="*/ 0 h 6"/>
                <a:gd name="T2" fmla="*/ 275 w 275"/>
                <a:gd name="T3" fmla="*/ 0 h 6"/>
                <a:gd name="T4" fmla="*/ 275 w 275"/>
                <a:gd name="T5" fmla="*/ 6 h 6"/>
                <a:gd name="T6" fmla="*/ 0 w 275"/>
                <a:gd name="T7" fmla="*/ 6 h 6"/>
                <a:gd name="T8" fmla="*/ 1 w 27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6">
                  <a:moveTo>
                    <a:pt x="1" y="0"/>
                  </a:moveTo>
                  <a:cubicBezTo>
                    <a:pt x="92" y="0"/>
                    <a:pt x="183" y="0"/>
                    <a:pt x="275" y="0"/>
                  </a:cubicBezTo>
                  <a:cubicBezTo>
                    <a:pt x="275" y="2"/>
                    <a:pt x="275" y="4"/>
                    <a:pt x="275" y="6"/>
                  </a:cubicBezTo>
                  <a:cubicBezTo>
                    <a:pt x="183" y="6"/>
                    <a:pt x="92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15"/>
            <p:cNvSpPr>
              <a:spLocks/>
            </p:cNvSpPr>
            <p:nvPr/>
          </p:nvSpPr>
          <p:spPr bwMode="auto">
            <a:xfrm>
              <a:off x="4965759" y="5830984"/>
              <a:ext cx="36513" cy="28575"/>
            </a:xfrm>
            <a:custGeom>
              <a:avLst/>
              <a:gdLst>
                <a:gd name="T0" fmla="*/ 0 w 101"/>
                <a:gd name="T1" fmla="*/ 20 h 78"/>
                <a:gd name="T2" fmla="*/ 101 w 101"/>
                <a:gd name="T3" fmla="*/ 61 h 78"/>
                <a:gd name="T4" fmla="*/ 0 w 101"/>
                <a:gd name="T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78">
                  <a:moveTo>
                    <a:pt x="0" y="20"/>
                  </a:moveTo>
                  <a:cubicBezTo>
                    <a:pt x="37" y="0"/>
                    <a:pt x="76" y="16"/>
                    <a:pt x="101" y="61"/>
                  </a:cubicBezTo>
                  <a:cubicBezTo>
                    <a:pt x="62" y="78"/>
                    <a:pt x="47" y="7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16"/>
            <p:cNvSpPr>
              <a:spLocks/>
            </p:cNvSpPr>
            <p:nvPr/>
          </p:nvSpPr>
          <p:spPr bwMode="auto">
            <a:xfrm>
              <a:off x="5078473" y="5580155"/>
              <a:ext cx="85726" cy="1588"/>
            </a:xfrm>
            <a:custGeom>
              <a:avLst/>
              <a:gdLst>
                <a:gd name="T0" fmla="*/ 238 w 238"/>
                <a:gd name="T1" fmla="*/ 5 h 5"/>
                <a:gd name="T2" fmla="*/ 1 w 238"/>
                <a:gd name="T3" fmla="*/ 5 h 5"/>
                <a:gd name="T4" fmla="*/ 0 w 238"/>
                <a:gd name="T5" fmla="*/ 0 h 5"/>
                <a:gd name="T6" fmla="*/ 238 w 238"/>
                <a:gd name="T7" fmla="*/ 0 h 5"/>
                <a:gd name="T8" fmla="*/ 238 w 23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5">
                  <a:moveTo>
                    <a:pt x="238" y="5"/>
                  </a:moveTo>
                  <a:cubicBezTo>
                    <a:pt x="159" y="5"/>
                    <a:pt x="80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79" y="0"/>
                    <a:pt x="159" y="0"/>
                    <a:pt x="238" y="0"/>
                  </a:cubicBezTo>
                  <a:cubicBezTo>
                    <a:pt x="238" y="1"/>
                    <a:pt x="238" y="3"/>
                    <a:pt x="238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17"/>
            <p:cNvSpPr>
              <a:spLocks/>
            </p:cNvSpPr>
            <p:nvPr/>
          </p:nvSpPr>
          <p:spPr bwMode="auto">
            <a:xfrm>
              <a:off x="4807008" y="5467440"/>
              <a:ext cx="80963" cy="1588"/>
            </a:xfrm>
            <a:custGeom>
              <a:avLst/>
              <a:gdLst>
                <a:gd name="T0" fmla="*/ 223 w 223"/>
                <a:gd name="T1" fmla="*/ 6 h 6"/>
                <a:gd name="T2" fmla="*/ 0 w 223"/>
                <a:gd name="T3" fmla="*/ 6 h 6"/>
                <a:gd name="T4" fmla="*/ 0 w 223"/>
                <a:gd name="T5" fmla="*/ 0 h 6"/>
                <a:gd name="T6" fmla="*/ 222 w 223"/>
                <a:gd name="T7" fmla="*/ 0 h 6"/>
                <a:gd name="T8" fmla="*/ 223 w 22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6">
                  <a:moveTo>
                    <a:pt x="223" y="6"/>
                  </a:moveTo>
                  <a:cubicBezTo>
                    <a:pt x="148" y="6"/>
                    <a:pt x="7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4" y="0"/>
                    <a:pt x="148" y="0"/>
                    <a:pt x="222" y="0"/>
                  </a:cubicBezTo>
                  <a:cubicBezTo>
                    <a:pt x="222" y="2"/>
                    <a:pt x="223" y="4"/>
                    <a:pt x="22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18"/>
            <p:cNvSpPr>
              <a:spLocks/>
            </p:cNvSpPr>
            <p:nvPr/>
          </p:nvSpPr>
          <p:spPr bwMode="auto">
            <a:xfrm>
              <a:off x="4841933" y="6018312"/>
              <a:ext cx="28575" cy="19050"/>
            </a:xfrm>
            <a:custGeom>
              <a:avLst/>
              <a:gdLst>
                <a:gd name="T0" fmla="*/ 76 w 76"/>
                <a:gd name="T1" fmla="*/ 0 h 51"/>
                <a:gd name="T2" fmla="*/ 0 w 76"/>
                <a:gd name="T3" fmla="*/ 46 h 51"/>
                <a:gd name="T4" fmla="*/ 11 w 76"/>
                <a:gd name="T5" fmla="*/ 11 h 51"/>
                <a:gd name="T6" fmla="*/ 76 w 76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1">
                  <a:moveTo>
                    <a:pt x="76" y="0"/>
                  </a:moveTo>
                  <a:cubicBezTo>
                    <a:pt x="66" y="45"/>
                    <a:pt x="54" y="51"/>
                    <a:pt x="0" y="46"/>
                  </a:cubicBezTo>
                  <a:cubicBezTo>
                    <a:pt x="3" y="33"/>
                    <a:pt x="4" y="14"/>
                    <a:pt x="11" y="11"/>
                  </a:cubicBezTo>
                  <a:cubicBezTo>
                    <a:pt x="29" y="4"/>
                    <a:pt x="50" y="4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19"/>
            <p:cNvSpPr>
              <a:spLocks/>
            </p:cNvSpPr>
            <p:nvPr/>
          </p:nvSpPr>
          <p:spPr bwMode="auto">
            <a:xfrm>
              <a:off x="4760970" y="5989736"/>
              <a:ext cx="28575" cy="17463"/>
            </a:xfrm>
            <a:custGeom>
              <a:avLst/>
              <a:gdLst>
                <a:gd name="T0" fmla="*/ 0 w 80"/>
                <a:gd name="T1" fmla="*/ 47 h 47"/>
                <a:gd name="T2" fmla="*/ 19 w 80"/>
                <a:gd name="T3" fmla="*/ 10 h 47"/>
                <a:gd name="T4" fmla="*/ 67 w 80"/>
                <a:gd name="T5" fmla="*/ 0 h 47"/>
                <a:gd name="T6" fmla="*/ 79 w 80"/>
                <a:gd name="T7" fmla="*/ 19 h 47"/>
                <a:gd name="T8" fmla="*/ 63 w 80"/>
                <a:gd name="T9" fmla="*/ 37 h 47"/>
                <a:gd name="T10" fmla="*/ 0 w 8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47">
                  <a:moveTo>
                    <a:pt x="0" y="47"/>
                  </a:moveTo>
                  <a:cubicBezTo>
                    <a:pt x="8" y="30"/>
                    <a:pt x="11" y="15"/>
                    <a:pt x="19" y="10"/>
                  </a:cubicBezTo>
                  <a:cubicBezTo>
                    <a:pt x="33" y="3"/>
                    <a:pt x="51" y="1"/>
                    <a:pt x="67" y="0"/>
                  </a:cubicBezTo>
                  <a:cubicBezTo>
                    <a:pt x="71" y="0"/>
                    <a:pt x="80" y="13"/>
                    <a:pt x="79" y="19"/>
                  </a:cubicBezTo>
                  <a:cubicBezTo>
                    <a:pt x="79" y="26"/>
                    <a:pt x="70" y="36"/>
                    <a:pt x="63" y="37"/>
                  </a:cubicBezTo>
                  <a:cubicBezTo>
                    <a:pt x="46" y="42"/>
                    <a:pt x="28" y="4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20"/>
            <p:cNvSpPr>
              <a:spLocks/>
            </p:cNvSpPr>
            <p:nvPr/>
          </p:nvSpPr>
          <p:spPr bwMode="auto">
            <a:xfrm>
              <a:off x="4767320" y="6070700"/>
              <a:ext cx="22225" cy="23813"/>
            </a:xfrm>
            <a:custGeom>
              <a:avLst/>
              <a:gdLst>
                <a:gd name="T0" fmla="*/ 30 w 61"/>
                <a:gd name="T1" fmla="*/ 0 h 68"/>
                <a:gd name="T2" fmla="*/ 61 w 61"/>
                <a:gd name="T3" fmla="*/ 39 h 68"/>
                <a:gd name="T4" fmla="*/ 33 w 61"/>
                <a:gd name="T5" fmla="*/ 68 h 68"/>
                <a:gd name="T6" fmla="*/ 2 w 61"/>
                <a:gd name="T7" fmla="*/ 42 h 68"/>
                <a:gd name="T8" fmla="*/ 30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0" y="0"/>
                  </a:moveTo>
                  <a:cubicBezTo>
                    <a:pt x="44" y="17"/>
                    <a:pt x="61" y="28"/>
                    <a:pt x="61" y="39"/>
                  </a:cubicBezTo>
                  <a:cubicBezTo>
                    <a:pt x="61" y="50"/>
                    <a:pt x="43" y="68"/>
                    <a:pt x="33" y="68"/>
                  </a:cubicBezTo>
                  <a:cubicBezTo>
                    <a:pt x="22" y="68"/>
                    <a:pt x="3" y="53"/>
                    <a:pt x="2" y="42"/>
                  </a:cubicBezTo>
                  <a:cubicBezTo>
                    <a:pt x="0" y="31"/>
                    <a:pt x="16" y="18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21"/>
            <p:cNvSpPr>
              <a:spLocks/>
            </p:cNvSpPr>
            <p:nvPr/>
          </p:nvSpPr>
          <p:spPr bwMode="auto">
            <a:xfrm>
              <a:off x="5175312" y="6073875"/>
              <a:ext cx="26988" cy="20638"/>
            </a:xfrm>
            <a:custGeom>
              <a:avLst/>
              <a:gdLst>
                <a:gd name="T0" fmla="*/ 74 w 74"/>
                <a:gd name="T1" fmla="*/ 29 h 58"/>
                <a:gd name="T2" fmla="*/ 31 w 74"/>
                <a:gd name="T3" fmla="*/ 57 h 58"/>
                <a:gd name="T4" fmla="*/ 0 w 74"/>
                <a:gd name="T5" fmla="*/ 29 h 58"/>
                <a:gd name="T6" fmla="*/ 31 w 74"/>
                <a:gd name="T7" fmla="*/ 1 h 58"/>
                <a:gd name="T8" fmla="*/ 74 w 74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8">
                  <a:moveTo>
                    <a:pt x="74" y="29"/>
                  </a:moveTo>
                  <a:cubicBezTo>
                    <a:pt x="54" y="43"/>
                    <a:pt x="42" y="58"/>
                    <a:pt x="31" y="57"/>
                  </a:cubicBezTo>
                  <a:cubicBezTo>
                    <a:pt x="20" y="56"/>
                    <a:pt x="10" y="39"/>
                    <a:pt x="0" y="29"/>
                  </a:cubicBezTo>
                  <a:cubicBezTo>
                    <a:pt x="10" y="19"/>
                    <a:pt x="20" y="2"/>
                    <a:pt x="31" y="1"/>
                  </a:cubicBezTo>
                  <a:cubicBezTo>
                    <a:pt x="42" y="0"/>
                    <a:pt x="54" y="15"/>
                    <a:pt x="74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22"/>
            <p:cNvSpPr>
              <a:spLocks/>
            </p:cNvSpPr>
            <p:nvPr/>
          </p:nvSpPr>
          <p:spPr bwMode="auto">
            <a:xfrm>
              <a:off x="4857808" y="6108801"/>
              <a:ext cx="25400" cy="22225"/>
            </a:xfrm>
            <a:custGeom>
              <a:avLst/>
              <a:gdLst>
                <a:gd name="T0" fmla="*/ 70 w 70"/>
                <a:gd name="T1" fmla="*/ 31 h 60"/>
                <a:gd name="T2" fmla="*/ 27 w 70"/>
                <a:gd name="T3" fmla="*/ 58 h 60"/>
                <a:gd name="T4" fmla="*/ 0 w 70"/>
                <a:gd name="T5" fmla="*/ 28 h 60"/>
                <a:gd name="T6" fmla="*/ 29 w 70"/>
                <a:gd name="T7" fmla="*/ 1 h 60"/>
                <a:gd name="T8" fmla="*/ 70 w 7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50" y="44"/>
                    <a:pt x="37" y="60"/>
                    <a:pt x="27" y="58"/>
                  </a:cubicBezTo>
                  <a:cubicBezTo>
                    <a:pt x="16" y="56"/>
                    <a:pt x="0" y="38"/>
                    <a:pt x="0" y="28"/>
                  </a:cubicBezTo>
                  <a:cubicBezTo>
                    <a:pt x="1" y="18"/>
                    <a:pt x="18" y="2"/>
                    <a:pt x="29" y="1"/>
                  </a:cubicBezTo>
                  <a:cubicBezTo>
                    <a:pt x="39" y="0"/>
                    <a:pt x="51" y="16"/>
                    <a:pt x="70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23"/>
            <p:cNvSpPr>
              <a:spLocks/>
            </p:cNvSpPr>
            <p:nvPr/>
          </p:nvSpPr>
          <p:spPr bwMode="auto">
            <a:xfrm>
              <a:off x="4816533" y="5980211"/>
              <a:ext cx="25400" cy="22225"/>
            </a:xfrm>
            <a:custGeom>
              <a:avLst/>
              <a:gdLst>
                <a:gd name="T0" fmla="*/ 6 w 73"/>
                <a:gd name="T1" fmla="*/ 63 h 63"/>
                <a:gd name="T2" fmla="*/ 58 w 73"/>
                <a:gd name="T3" fmla="*/ 12 h 63"/>
                <a:gd name="T4" fmla="*/ 73 w 73"/>
                <a:gd name="T5" fmla="*/ 30 h 63"/>
                <a:gd name="T6" fmla="*/ 60 w 73"/>
                <a:gd name="T7" fmla="*/ 50 h 63"/>
                <a:gd name="T8" fmla="*/ 6 w 7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6" y="63"/>
                  </a:moveTo>
                  <a:cubicBezTo>
                    <a:pt x="0" y="25"/>
                    <a:pt x="28" y="0"/>
                    <a:pt x="58" y="12"/>
                  </a:cubicBezTo>
                  <a:cubicBezTo>
                    <a:pt x="64" y="15"/>
                    <a:pt x="72" y="24"/>
                    <a:pt x="73" y="30"/>
                  </a:cubicBezTo>
                  <a:cubicBezTo>
                    <a:pt x="73" y="36"/>
                    <a:pt x="66" y="47"/>
                    <a:pt x="60" y="50"/>
                  </a:cubicBezTo>
                  <a:cubicBezTo>
                    <a:pt x="44" y="56"/>
                    <a:pt x="26" y="59"/>
                    <a:pt x="6" y="6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24"/>
            <p:cNvSpPr>
              <a:spLocks/>
            </p:cNvSpPr>
            <p:nvPr/>
          </p:nvSpPr>
          <p:spPr bwMode="auto">
            <a:xfrm>
              <a:off x="5297551" y="6032599"/>
              <a:ext cx="22225" cy="25400"/>
            </a:xfrm>
            <a:custGeom>
              <a:avLst/>
              <a:gdLst>
                <a:gd name="T0" fmla="*/ 30 w 60"/>
                <a:gd name="T1" fmla="*/ 0 h 69"/>
                <a:gd name="T2" fmla="*/ 58 w 60"/>
                <a:gd name="T3" fmla="*/ 42 h 69"/>
                <a:gd name="T4" fmla="*/ 27 w 60"/>
                <a:gd name="T5" fmla="*/ 68 h 69"/>
                <a:gd name="T6" fmla="*/ 0 w 60"/>
                <a:gd name="T7" fmla="*/ 42 h 69"/>
                <a:gd name="T8" fmla="*/ 30 w 60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44" y="20"/>
                    <a:pt x="60" y="33"/>
                    <a:pt x="58" y="42"/>
                  </a:cubicBezTo>
                  <a:cubicBezTo>
                    <a:pt x="55" y="53"/>
                    <a:pt x="39" y="67"/>
                    <a:pt x="27" y="68"/>
                  </a:cubicBezTo>
                  <a:cubicBezTo>
                    <a:pt x="19" y="69"/>
                    <a:pt x="0" y="52"/>
                    <a:pt x="0" y="42"/>
                  </a:cubicBezTo>
                  <a:cubicBezTo>
                    <a:pt x="0" y="31"/>
                    <a:pt x="15" y="2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25"/>
            <p:cNvSpPr>
              <a:spLocks/>
            </p:cNvSpPr>
            <p:nvPr/>
          </p:nvSpPr>
          <p:spPr bwMode="auto">
            <a:xfrm>
              <a:off x="5426140" y="6048475"/>
              <a:ext cx="22225" cy="23813"/>
            </a:xfrm>
            <a:custGeom>
              <a:avLst/>
              <a:gdLst>
                <a:gd name="T0" fmla="*/ 32 w 61"/>
                <a:gd name="T1" fmla="*/ 0 h 68"/>
                <a:gd name="T2" fmla="*/ 59 w 61"/>
                <a:gd name="T3" fmla="*/ 42 h 68"/>
                <a:gd name="T4" fmla="*/ 29 w 61"/>
                <a:gd name="T5" fmla="*/ 68 h 68"/>
                <a:gd name="T6" fmla="*/ 1 w 61"/>
                <a:gd name="T7" fmla="*/ 40 h 68"/>
                <a:gd name="T8" fmla="*/ 32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2" y="0"/>
                  </a:moveTo>
                  <a:cubicBezTo>
                    <a:pt x="46" y="20"/>
                    <a:pt x="61" y="33"/>
                    <a:pt x="59" y="42"/>
                  </a:cubicBezTo>
                  <a:cubicBezTo>
                    <a:pt x="57" y="53"/>
                    <a:pt x="39" y="68"/>
                    <a:pt x="29" y="68"/>
                  </a:cubicBezTo>
                  <a:cubicBezTo>
                    <a:pt x="19" y="67"/>
                    <a:pt x="2" y="51"/>
                    <a:pt x="1" y="40"/>
                  </a:cubicBezTo>
                  <a:cubicBezTo>
                    <a:pt x="0" y="31"/>
                    <a:pt x="16" y="19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26"/>
            <p:cNvSpPr>
              <a:spLocks/>
            </p:cNvSpPr>
            <p:nvPr/>
          </p:nvSpPr>
          <p:spPr bwMode="auto">
            <a:xfrm>
              <a:off x="4311702" y="5588092"/>
              <a:ext cx="46038" cy="63501"/>
            </a:xfrm>
            <a:custGeom>
              <a:avLst/>
              <a:gdLst>
                <a:gd name="T0" fmla="*/ 22 w 132"/>
                <a:gd name="T1" fmla="*/ 0 h 174"/>
                <a:gd name="T2" fmla="*/ 67 w 132"/>
                <a:gd name="T3" fmla="*/ 76 h 174"/>
                <a:gd name="T4" fmla="*/ 62 w 132"/>
                <a:gd name="T5" fmla="*/ 94 h 174"/>
                <a:gd name="T6" fmla="*/ 101 w 132"/>
                <a:gd name="T7" fmla="*/ 154 h 174"/>
                <a:gd name="T8" fmla="*/ 132 w 132"/>
                <a:gd name="T9" fmla="*/ 152 h 174"/>
                <a:gd name="T10" fmla="*/ 62 w 132"/>
                <a:gd name="T11" fmla="*/ 152 h 174"/>
                <a:gd name="T12" fmla="*/ 41 w 132"/>
                <a:gd name="T13" fmla="*/ 82 h 174"/>
                <a:gd name="T14" fmla="*/ 22 w 132"/>
                <a:gd name="T1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74">
                  <a:moveTo>
                    <a:pt x="22" y="0"/>
                  </a:moveTo>
                  <a:cubicBezTo>
                    <a:pt x="16" y="55"/>
                    <a:pt x="17" y="56"/>
                    <a:pt x="67" y="76"/>
                  </a:cubicBezTo>
                  <a:cubicBezTo>
                    <a:pt x="66" y="82"/>
                    <a:pt x="65" y="89"/>
                    <a:pt x="62" y="94"/>
                  </a:cubicBezTo>
                  <a:cubicBezTo>
                    <a:pt x="50" y="130"/>
                    <a:pt x="65" y="153"/>
                    <a:pt x="101" y="154"/>
                  </a:cubicBezTo>
                  <a:cubicBezTo>
                    <a:pt x="112" y="154"/>
                    <a:pt x="122" y="153"/>
                    <a:pt x="132" y="152"/>
                  </a:cubicBezTo>
                  <a:cubicBezTo>
                    <a:pt x="109" y="174"/>
                    <a:pt x="81" y="172"/>
                    <a:pt x="62" y="152"/>
                  </a:cubicBezTo>
                  <a:cubicBezTo>
                    <a:pt x="49" y="138"/>
                    <a:pt x="49" y="112"/>
                    <a:pt x="41" y="82"/>
                  </a:cubicBezTo>
                  <a:cubicBezTo>
                    <a:pt x="5" y="64"/>
                    <a:pt x="0" y="5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27"/>
            <p:cNvSpPr>
              <a:spLocks/>
            </p:cNvSpPr>
            <p:nvPr/>
          </p:nvSpPr>
          <p:spPr bwMode="auto">
            <a:xfrm>
              <a:off x="5194362" y="6031012"/>
              <a:ext cx="26988" cy="20638"/>
            </a:xfrm>
            <a:custGeom>
              <a:avLst/>
              <a:gdLst>
                <a:gd name="T0" fmla="*/ 76 w 76"/>
                <a:gd name="T1" fmla="*/ 29 h 56"/>
                <a:gd name="T2" fmla="*/ 29 w 76"/>
                <a:gd name="T3" fmla="*/ 54 h 56"/>
                <a:gd name="T4" fmla="*/ 0 w 76"/>
                <a:gd name="T5" fmla="*/ 25 h 56"/>
                <a:gd name="T6" fmla="*/ 31 w 76"/>
                <a:gd name="T7" fmla="*/ 0 h 56"/>
                <a:gd name="T8" fmla="*/ 76 w 76"/>
                <a:gd name="T9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6">
                  <a:moveTo>
                    <a:pt x="76" y="29"/>
                  </a:moveTo>
                  <a:cubicBezTo>
                    <a:pt x="54" y="42"/>
                    <a:pt x="40" y="56"/>
                    <a:pt x="29" y="54"/>
                  </a:cubicBezTo>
                  <a:cubicBezTo>
                    <a:pt x="18" y="53"/>
                    <a:pt x="9" y="35"/>
                    <a:pt x="0" y="25"/>
                  </a:cubicBezTo>
                  <a:cubicBezTo>
                    <a:pt x="10" y="16"/>
                    <a:pt x="20" y="0"/>
                    <a:pt x="31" y="0"/>
                  </a:cubicBezTo>
                  <a:cubicBezTo>
                    <a:pt x="43" y="0"/>
                    <a:pt x="54" y="15"/>
                    <a:pt x="76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28"/>
            <p:cNvSpPr>
              <a:spLocks/>
            </p:cNvSpPr>
            <p:nvPr/>
          </p:nvSpPr>
          <p:spPr bwMode="auto">
            <a:xfrm>
              <a:off x="4951472" y="6091338"/>
              <a:ext cx="26988" cy="22225"/>
            </a:xfrm>
            <a:custGeom>
              <a:avLst/>
              <a:gdLst>
                <a:gd name="T0" fmla="*/ 75 w 75"/>
                <a:gd name="T1" fmla="*/ 29 h 58"/>
                <a:gd name="T2" fmla="*/ 32 w 75"/>
                <a:gd name="T3" fmla="*/ 57 h 58"/>
                <a:gd name="T4" fmla="*/ 0 w 75"/>
                <a:gd name="T5" fmla="*/ 29 h 58"/>
                <a:gd name="T6" fmla="*/ 31 w 75"/>
                <a:gd name="T7" fmla="*/ 1 h 58"/>
                <a:gd name="T8" fmla="*/ 75 w 75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8">
                  <a:moveTo>
                    <a:pt x="75" y="29"/>
                  </a:moveTo>
                  <a:cubicBezTo>
                    <a:pt x="55" y="43"/>
                    <a:pt x="43" y="58"/>
                    <a:pt x="32" y="57"/>
                  </a:cubicBezTo>
                  <a:cubicBezTo>
                    <a:pt x="21" y="56"/>
                    <a:pt x="11" y="39"/>
                    <a:pt x="0" y="29"/>
                  </a:cubicBezTo>
                  <a:cubicBezTo>
                    <a:pt x="11" y="19"/>
                    <a:pt x="20" y="2"/>
                    <a:pt x="31" y="1"/>
                  </a:cubicBezTo>
                  <a:cubicBezTo>
                    <a:pt x="42" y="0"/>
                    <a:pt x="55" y="15"/>
                    <a:pt x="75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29"/>
            <p:cNvSpPr>
              <a:spLocks/>
            </p:cNvSpPr>
            <p:nvPr/>
          </p:nvSpPr>
          <p:spPr bwMode="auto">
            <a:xfrm>
              <a:off x="5334064" y="6102451"/>
              <a:ext cx="20638" cy="22225"/>
            </a:xfrm>
            <a:custGeom>
              <a:avLst/>
              <a:gdLst>
                <a:gd name="T0" fmla="*/ 37 w 58"/>
                <a:gd name="T1" fmla="*/ 0 h 60"/>
                <a:gd name="T2" fmla="*/ 56 w 58"/>
                <a:gd name="T3" fmla="*/ 34 h 60"/>
                <a:gd name="T4" fmla="*/ 25 w 58"/>
                <a:gd name="T5" fmla="*/ 59 h 60"/>
                <a:gd name="T6" fmla="*/ 0 w 58"/>
                <a:gd name="T7" fmla="*/ 33 h 60"/>
                <a:gd name="T8" fmla="*/ 23 w 58"/>
                <a:gd name="T9" fmla="*/ 0 h 60"/>
                <a:gd name="T10" fmla="*/ 37 w 58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0">
                  <a:moveTo>
                    <a:pt x="37" y="0"/>
                  </a:moveTo>
                  <a:cubicBezTo>
                    <a:pt x="44" y="12"/>
                    <a:pt x="58" y="25"/>
                    <a:pt x="56" y="34"/>
                  </a:cubicBezTo>
                  <a:cubicBezTo>
                    <a:pt x="53" y="45"/>
                    <a:pt x="37" y="58"/>
                    <a:pt x="25" y="59"/>
                  </a:cubicBezTo>
                  <a:cubicBezTo>
                    <a:pt x="17" y="60"/>
                    <a:pt x="0" y="42"/>
                    <a:pt x="0" y="33"/>
                  </a:cubicBezTo>
                  <a:cubicBezTo>
                    <a:pt x="0" y="22"/>
                    <a:pt x="15" y="11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30"/>
            <p:cNvSpPr>
              <a:spLocks/>
            </p:cNvSpPr>
            <p:nvPr/>
          </p:nvSpPr>
          <p:spPr bwMode="auto">
            <a:xfrm>
              <a:off x="4362502" y="5613493"/>
              <a:ext cx="28575" cy="36513"/>
            </a:xfrm>
            <a:custGeom>
              <a:avLst/>
              <a:gdLst>
                <a:gd name="T0" fmla="*/ 0 w 77"/>
                <a:gd name="T1" fmla="*/ 74 h 103"/>
                <a:gd name="T2" fmla="*/ 9 w 77"/>
                <a:gd name="T3" fmla="*/ 29 h 103"/>
                <a:gd name="T4" fmla="*/ 61 w 77"/>
                <a:gd name="T5" fmla="*/ 73 h 103"/>
                <a:gd name="T6" fmla="*/ 45 w 77"/>
                <a:gd name="T7" fmla="*/ 4 h 103"/>
                <a:gd name="T8" fmla="*/ 77 w 77"/>
                <a:gd name="T9" fmla="*/ 0 h 103"/>
                <a:gd name="T10" fmla="*/ 67 w 77"/>
                <a:gd name="T11" fmla="*/ 37 h 103"/>
                <a:gd name="T12" fmla="*/ 66 w 77"/>
                <a:gd name="T13" fmla="*/ 100 h 103"/>
                <a:gd name="T14" fmla="*/ 58 w 77"/>
                <a:gd name="T15" fmla="*/ 103 h 103"/>
                <a:gd name="T16" fmla="*/ 17 w 77"/>
                <a:gd name="T17" fmla="*/ 49 h 103"/>
                <a:gd name="T18" fmla="*/ 0 w 77"/>
                <a:gd name="T19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03">
                  <a:moveTo>
                    <a:pt x="0" y="74"/>
                  </a:moveTo>
                  <a:cubicBezTo>
                    <a:pt x="3" y="61"/>
                    <a:pt x="5" y="48"/>
                    <a:pt x="9" y="29"/>
                  </a:cubicBezTo>
                  <a:cubicBezTo>
                    <a:pt x="27" y="44"/>
                    <a:pt x="42" y="57"/>
                    <a:pt x="61" y="73"/>
                  </a:cubicBezTo>
                  <a:cubicBezTo>
                    <a:pt x="55" y="47"/>
                    <a:pt x="50" y="26"/>
                    <a:pt x="45" y="4"/>
                  </a:cubicBezTo>
                  <a:cubicBezTo>
                    <a:pt x="56" y="3"/>
                    <a:pt x="66" y="2"/>
                    <a:pt x="77" y="0"/>
                  </a:cubicBezTo>
                  <a:cubicBezTo>
                    <a:pt x="73" y="13"/>
                    <a:pt x="68" y="25"/>
                    <a:pt x="67" y="37"/>
                  </a:cubicBezTo>
                  <a:cubicBezTo>
                    <a:pt x="65" y="58"/>
                    <a:pt x="66" y="79"/>
                    <a:pt x="66" y="100"/>
                  </a:cubicBezTo>
                  <a:cubicBezTo>
                    <a:pt x="64" y="101"/>
                    <a:pt x="61" y="102"/>
                    <a:pt x="58" y="103"/>
                  </a:cubicBezTo>
                  <a:cubicBezTo>
                    <a:pt x="45" y="86"/>
                    <a:pt x="32" y="68"/>
                    <a:pt x="17" y="49"/>
                  </a:cubicBezTo>
                  <a:cubicBezTo>
                    <a:pt x="11" y="58"/>
                    <a:pt x="6" y="66"/>
                    <a:pt x="0" y="7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31"/>
            <p:cNvSpPr>
              <a:spLocks/>
            </p:cNvSpPr>
            <p:nvPr/>
          </p:nvSpPr>
          <p:spPr bwMode="auto">
            <a:xfrm>
              <a:off x="4703819" y="5961161"/>
              <a:ext cx="30163" cy="19050"/>
            </a:xfrm>
            <a:custGeom>
              <a:avLst/>
              <a:gdLst>
                <a:gd name="T0" fmla="*/ 0 w 81"/>
                <a:gd name="T1" fmla="*/ 32 h 53"/>
                <a:gd name="T2" fmla="*/ 36 w 81"/>
                <a:gd name="T3" fmla="*/ 2 h 53"/>
                <a:gd name="T4" fmla="*/ 81 w 81"/>
                <a:gd name="T5" fmla="*/ 14 h 53"/>
                <a:gd name="T6" fmla="*/ 0 w 81"/>
                <a:gd name="T7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53">
                  <a:moveTo>
                    <a:pt x="0" y="32"/>
                  </a:moveTo>
                  <a:cubicBezTo>
                    <a:pt x="15" y="19"/>
                    <a:pt x="25" y="4"/>
                    <a:pt x="36" y="2"/>
                  </a:cubicBezTo>
                  <a:cubicBezTo>
                    <a:pt x="50" y="0"/>
                    <a:pt x="65" y="9"/>
                    <a:pt x="81" y="14"/>
                  </a:cubicBezTo>
                  <a:cubicBezTo>
                    <a:pt x="62" y="53"/>
                    <a:pt x="38" y="49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6" name="Freeform 132"/>
            <p:cNvSpPr>
              <a:spLocks/>
            </p:cNvSpPr>
            <p:nvPr/>
          </p:nvSpPr>
          <p:spPr bwMode="auto">
            <a:xfrm>
              <a:off x="4980047" y="6021487"/>
              <a:ext cx="22225" cy="17463"/>
            </a:xfrm>
            <a:custGeom>
              <a:avLst/>
              <a:gdLst>
                <a:gd name="T0" fmla="*/ 62 w 62"/>
                <a:gd name="T1" fmla="*/ 27 h 48"/>
                <a:gd name="T2" fmla="*/ 26 w 62"/>
                <a:gd name="T3" fmla="*/ 47 h 48"/>
                <a:gd name="T4" fmla="*/ 0 w 62"/>
                <a:gd name="T5" fmla="*/ 26 h 48"/>
                <a:gd name="T6" fmla="*/ 30 w 62"/>
                <a:gd name="T7" fmla="*/ 2 h 48"/>
                <a:gd name="T8" fmla="*/ 62 w 6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62" y="27"/>
                  </a:moveTo>
                  <a:cubicBezTo>
                    <a:pt x="44" y="38"/>
                    <a:pt x="34" y="48"/>
                    <a:pt x="26" y="47"/>
                  </a:cubicBezTo>
                  <a:cubicBezTo>
                    <a:pt x="17" y="45"/>
                    <a:pt x="9" y="33"/>
                    <a:pt x="0" y="26"/>
                  </a:cubicBezTo>
                  <a:cubicBezTo>
                    <a:pt x="10" y="17"/>
                    <a:pt x="18" y="5"/>
                    <a:pt x="30" y="2"/>
                  </a:cubicBezTo>
                  <a:cubicBezTo>
                    <a:pt x="35" y="0"/>
                    <a:pt x="46" y="14"/>
                    <a:pt x="62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7" name="Freeform 133"/>
            <p:cNvSpPr>
              <a:spLocks/>
            </p:cNvSpPr>
            <p:nvPr/>
          </p:nvSpPr>
          <p:spPr bwMode="auto">
            <a:xfrm>
              <a:off x="5013385" y="5988149"/>
              <a:ext cx="22225" cy="17463"/>
            </a:xfrm>
            <a:custGeom>
              <a:avLst/>
              <a:gdLst>
                <a:gd name="T0" fmla="*/ 63 w 63"/>
                <a:gd name="T1" fmla="*/ 28 h 46"/>
                <a:gd name="T2" fmla="*/ 24 w 63"/>
                <a:gd name="T3" fmla="*/ 45 h 46"/>
                <a:gd name="T4" fmla="*/ 0 w 63"/>
                <a:gd name="T5" fmla="*/ 24 h 46"/>
                <a:gd name="T6" fmla="*/ 26 w 63"/>
                <a:gd name="T7" fmla="*/ 1 h 46"/>
                <a:gd name="T8" fmla="*/ 63 w 63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6">
                  <a:moveTo>
                    <a:pt x="63" y="28"/>
                  </a:moveTo>
                  <a:cubicBezTo>
                    <a:pt x="43" y="37"/>
                    <a:pt x="33" y="46"/>
                    <a:pt x="24" y="45"/>
                  </a:cubicBezTo>
                  <a:cubicBezTo>
                    <a:pt x="15" y="43"/>
                    <a:pt x="8" y="32"/>
                    <a:pt x="0" y="24"/>
                  </a:cubicBezTo>
                  <a:cubicBezTo>
                    <a:pt x="9" y="16"/>
                    <a:pt x="16" y="1"/>
                    <a:pt x="26" y="1"/>
                  </a:cubicBezTo>
                  <a:cubicBezTo>
                    <a:pt x="34" y="0"/>
                    <a:pt x="44" y="13"/>
                    <a:pt x="6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8" name="Freeform 134"/>
            <p:cNvSpPr>
              <a:spLocks/>
            </p:cNvSpPr>
            <p:nvPr/>
          </p:nvSpPr>
          <p:spPr bwMode="auto">
            <a:xfrm>
              <a:off x="5045135" y="6037362"/>
              <a:ext cx="20638" cy="14288"/>
            </a:xfrm>
            <a:custGeom>
              <a:avLst/>
              <a:gdLst>
                <a:gd name="T0" fmla="*/ 54 w 54"/>
                <a:gd name="T1" fmla="*/ 26 h 43"/>
                <a:gd name="T2" fmla="*/ 24 w 54"/>
                <a:gd name="T3" fmla="*/ 42 h 43"/>
                <a:gd name="T4" fmla="*/ 2 w 54"/>
                <a:gd name="T5" fmla="*/ 20 h 43"/>
                <a:gd name="T6" fmla="*/ 21 w 54"/>
                <a:gd name="T7" fmla="*/ 1 h 43"/>
                <a:gd name="T8" fmla="*/ 53 w 54"/>
                <a:gd name="T9" fmla="*/ 13 h 43"/>
                <a:gd name="T10" fmla="*/ 54 w 54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3">
                  <a:moveTo>
                    <a:pt x="54" y="26"/>
                  </a:moveTo>
                  <a:cubicBezTo>
                    <a:pt x="44" y="32"/>
                    <a:pt x="34" y="43"/>
                    <a:pt x="24" y="42"/>
                  </a:cubicBezTo>
                  <a:cubicBezTo>
                    <a:pt x="16" y="42"/>
                    <a:pt x="5" y="30"/>
                    <a:pt x="2" y="20"/>
                  </a:cubicBezTo>
                  <a:cubicBezTo>
                    <a:pt x="0" y="16"/>
                    <a:pt x="14" y="1"/>
                    <a:pt x="21" y="1"/>
                  </a:cubicBezTo>
                  <a:cubicBezTo>
                    <a:pt x="31" y="0"/>
                    <a:pt x="43" y="8"/>
                    <a:pt x="53" y="13"/>
                  </a:cubicBezTo>
                  <a:cubicBezTo>
                    <a:pt x="54" y="17"/>
                    <a:pt x="54" y="22"/>
                    <a:pt x="54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9" name="Freeform 135"/>
            <p:cNvSpPr>
              <a:spLocks/>
            </p:cNvSpPr>
            <p:nvPr/>
          </p:nvSpPr>
          <p:spPr bwMode="auto">
            <a:xfrm>
              <a:off x="4926072" y="6037362"/>
              <a:ext cx="17463" cy="19050"/>
            </a:xfrm>
            <a:custGeom>
              <a:avLst/>
              <a:gdLst>
                <a:gd name="T0" fmla="*/ 23 w 49"/>
                <a:gd name="T1" fmla="*/ 54 h 54"/>
                <a:gd name="T2" fmla="*/ 1 w 49"/>
                <a:gd name="T3" fmla="*/ 20 h 54"/>
                <a:gd name="T4" fmla="*/ 25 w 49"/>
                <a:gd name="T5" fmla="*/ 0 h 54"/>
                <a:gd name="T6" fmla="*/ 48 w 49"/>
                <a:gd name="T7" fmla="*/ 19 h 54"/>
                <a:gd name="T8" fmla="*/ 23 w 49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4">
                  <a:moveTo>
                    <a:pt x="23" y="54"/>
                  </a:moveTo>
                  <a:cubicBezTo>
                    <a:pt x="12" y="38"/>
                    <a:pt x="0" y="28"/>
                    <a:pt x="1" y="20"/>
                  </a:cubicBezTo>
                  <a:cubicBezTo>
                    <a:pt x="2" y="12"/>
                    <a:pt x="16" y="0"/>
                    <a:pt x="25" y="0"/>
                  </a:cubicBezTo>
                  <a:cubicBezTo>
                    <a:pt x="33" y="0"/>
                    <a:pt x="49" y="13"/>
                    <a:pt x="48" y="19"/>
                  </a:cubicBezTo>
                  <a:cubicBezTo>
                    <a:pt x="47" y="29"/>
                    <a:pt x="35" y="38"/>
                    <a:pt x="23" y="5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0" name="Freeform 136"/>
            <p:cNvSpPr>
              <a:spLocks/>
            </p:cNvSpPr>
            <p:nvPr/>
          </p:nvSpPr>
          <p:spPr bwMode="auto">
            <a:xfrm>
              <a:off x="5089586" y="6051650"/>
              <a:ext cx="22225" cy="15875"/>
            </a:xfrm>
            <a:custGeom>
              <a:avLst/>
              <a:gdLst>
                <a:gd name="T0" fmla="*/ 63 w 63"/>
                <a:gd name="T1" fmla="*/ 19 h 45"/>
                <a:gd name="T2" fmla="*/ 24 w 63"/>
                <a:gd name="T3" fmla="*/ 44 h 45"/>
                <a:gd name="T4" fmla="*/ 0 w 63"/>
                <a:gd name="T5" fmla="*/ 21 h 45"/>
                <a:gd name="T6" fmla="*/ 25 w 63"/>
                <a:gd name="T7" fmla="*/ 1 h 45"/>
                <a:gd name="T8" fmla="*/ 63 w 63"/>
                <a:gd name="T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5">
                  <a:moveTo>
                    <a:pt x="63" y="19"/>
                  </a:moveTo>
                  <a:cubicBezTo>
                    <a:pt x="44" y="32"/>
                    <a:pt x="34" y="44"/>
                    <a:pt x="24" y="44"/>
                  </a:cubicBezTo>
                  <a:cubicBezTo>
                    <a:pt x="16" y="45"/>
                    <a:pt x="8" y="29"/>
                    <a:pt x="0" y="21"/>
                  </a:cubicBezTo>
                  <a:cubicBezTo>
                    <a:pt x="8" y="14"/>
                    <a:pt x="16" y="2"/>
                    <a:pt x="25" y="1"/>
                  </a:cubicBezTo>
                  <a:cubicBezTo>
                    <a:pt x="34" y="0"/>
                    <a:pt x="44" y="9"/>
                    <a:pt x="63" y="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1" name="Freeform 137"/>
            <p:cNvSpPr>
              <a:spLocks/>
            </p:cNvSpPr>
            <p:nvPr/>
          </p:nvSpPr>
          <p:spPr bwMode="auto">
            <a:xfrm>
              <a:off x="5072123" y="5996086"/>
              <a:ext cx="17463" cy="20638"/>
            </a:xfrm>
            <a:custGeom>
              <a:avLst/>
              <a:gdLst>
                <a:gd name="T0" fmla="*/ 26 w 49"/>
                <a:gd name="T1" fmla="*/ 0 h 55"/>
                <a:gd name="T2" fmla="*/ 48 w 49"/>
                <a:gd name="T3" fmla="*/ 32 h 55"/>
                <a:gd name="T4" fmla="*/ 25 w 49"/>
                <a:gd name="T5" fmla="*/ 54 h 55"/>
                <a:gd name="T6" fmla="*/ 1 w 49"/>
                <a:gd name="T7" fmla="*/ 32 h 55"/>
                <a:gd name="T8" fmla="*/ 26 w 4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5">
                  <a:moveTo>
                    <a:pt x="26" y="0"/>
                  </a:moveTo>
                  <a:cubicBezTo>
                    <a:pt x="37" y="15"/>
                    <a:pt x="49" y="25"/>
                    <a:pt x="48" y="32"/>
                  </a:cubicBezTo>
                  <a:cubicBezTo>
                    <a:pt x="46" y="41"/>
                    <a:pt x="32" y="55"/>
                    <a:pt x="25" y="54"/>
                  </a:cubicBezTo>
                  <a:cubicBezTo>
                    <a:pt x="16" y="54"/>
                    <a:pt x="3" y="41"/>
                    <a:pt x="1" y="32"/>
                  </a:cubicBezTo>
                  <a:cubicBezTo>
                    <a:pt x="0" y="24"/>
                    <a:pt x="14" y="1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2" name="Freeform 138"/>
            <p:cNvSpPr>
              <a:spLocks/>
            </p:cNvSpPr>
            <p:nvPr/>
          </p:nvSpPr>
          <p:spPr bwMode="auto">
            <a:xfrm>
              <a:off x="5129274" y="6021487"/>
              <a:ext cx="17463" cy="19050"/>
            </a:xfrm>
            <a:custGeom>
              <a:avLst/>
              <a:gdLst>
                <a:gd name="T0" fmla="*/ 23 w 47"/>
                <a:gd name="T1" fmla="*/ 0 h 55"/>
                <a:gd name="T2" fmla="*/ 46 w 47"/>
                <a:gd name="T3" fmla="*/ 34 h 55"/>
                <a:gd name="T4" fmla="*/ 22 w 47"/>
                <a:gd name="T5" fmla="*/ 55 h 55"/>
                <a:gd name="T6" fmla="*/ 0 w 47"/>
                <a:gd name="T7" fmla="*/ 33 h 55"/>
                <a:gd name="T8" fmla="*/ 23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3" y="0"/>
                  </a:moveTo>
                  <a:cubicBezTo>
                    <a:pt x="34" y="16"/>
                    <a:pt x="47" y="26"/>
                    <a:pt x="46" y="34"/>
                  </a:cubicBezTo>
                  <a:cubicBezTo>
                    <a:pt x="45" y="43"/>
                    <a:pt x="30" y="55"/>
                    <a:pt x="22" y="55"/>
                  </a:cubicBezTo>
                  <a:cubicBezTo>
                    <a:pt x="14" y="55"/>
                    <a:pt x="1" y="41"/>
                    <a:pt x="0" y="33"/>
                  </a:cubicBezTo>
                  <a:cubicBezTo>
                    <a:pt x="0" y="24"/>
                    <a:pt x="12" y="15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3" name="Freeform 139"/>
            <p:cNvSpPr>
              <a:spLocks/>
            </p:cNvSpPr>
            <p:nvPr/>
          </p:nvSpPr>
          <p:spPr bwMode="auto">
            <a:xfrm>
              <a:off x="5008622" y="6058000"/>
              <a:ext cx="15875" cy="19050"/>
            </a:xfrm>
            <a:custGeom>
              <a:avLst/>
              <a:gdLst>
                <a:gd name="T0" fmla="*/ 24 w 47"/>
                <a:gd name="T1" fmla="*/ 0 h 55"/>
                <a:gd name="T2" fmla="*/ 45 w 47"/>
                <a:gd name="T3" fmla="*/ 35 h 55"/>
                <a:gd name="T4" fmla="*/ 19 w 47"/>
                <a:gd name="T5" fmla="*/ 55 h 55"/>
                <a:gd name="T6" fmla="*/ 0 w 47"/>
                <a:gd name="T7" fmla="*/ 33 h 55"/>
                <a:gd name="T8" fmla="*/ 24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4" y="0"/>
                  </a:moveTo>
                  <a:cubicBezTo>
                    <a:pt x="35" y="16"/>
                    <a:pt x="47" y="27"/>
                    <a:pt x="45" y="35"/>
                  </a:cubicBezTo>
                  <a:cubicBezTo>
                    <a:pt x="43" y="44"/>
                    <a:pt x="29" y="53"/>
                    <a:pt x="19" y="55"/>
                  </a:cubicBezTo>
                  <a:cubicBezTo>
                    <a:pt x="13" y="55"/>
                    <a:pt x="0" y="40"/>
                    <a:pt x="0" y="33"/>
                  </a:cubicBezTo>
                  <a:cubicBezTo>
                    <a:pt x="1" y="23"/>
                    <a:pt x="12" y="1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4" name="Freeform 140"/>
            <p:cNvSpPr>
              <a:spLocks/>
            </p:cNvSpPr>
            <p:nvPr/>
          </p:nvSpPr>
          <p:spPr bwMode="auto">
            <a:xfrm>
              <a:off x="4956234" y="5523004"/>
              <a:ext cx="90489" cy="1588"/>
            </a:xfrm>
            <a:custGeom>
              <a:avLst/>
              <a:gdLst>
                <a:gd name="T0" fmla="*/ 3 w 253"/>
                <a:gd name="T1" fmla="*/ 0 h 4"/>
                <a:gd name="T2" fmla="*/ 253 w 253"/>
                <a:gd name="T3" fmla="*/ 0 h 4"/>
                <a:gd name="T4" fmla="*/ 253 w 253"/>
                <a:gd name="T5" fmla="*/ 4 h 4"/>
                <a:gd name="T6" fmla="*/ 0 w 253"/>
                <a:gd name="T7" fmla="*/ 4 h 4"/>
                <a:gd name="T8" fmla="*/ 3 w 25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4">
                  <a:moveTo>
                    <a:pt x="3" y="0"/>
                  </a:moveTo>
                  <a:cubicBezTo>
                    <a:pt x="86" y="0"/>
                    <a:pt x="170" y="0"/>
                    <a:pt x="253" y="0"/>
                  </a:cubicBezTo>
                  <a:cubicBezTo>
                    <a:pt x="253" y="1"/>
                    <a:pt x="253" y="3"/>
                    <a:pt x="253" y="4"/>
                  </a:cubicBezTo>
                  <a:cubicBezTo>
                    <a:pt x="169" y="4"/>
                    <a:pt x="84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5" name="Freeform 141"/>
            <p:cNvSpPr>
              <a:spLocks/>
            </p:cNvSpPr>
            <p:nvPr/>
          </p:nvSpPr>
          <p:spPr bwMode="auto">
            <a:xfrm>
              <a:off x="4746682" y="5964336"/>
              <a:ext cx="19050" cy="25400"/>
            </a:xfrm>
            <a:custGeom>
              <a:avLst/>
              <a:gdLst>
                <a:gd name="T0" fmla="*/ 0 w 52"/>
                <a:gd name="T1" fmla="*/ 44 h 68"/>
                <a:gd name="T2" fmla="*/ 41 w 52"/>
                <a:gd name="T3" fmla="*/ 15 h 68"/>
                <a:gd name="T4" fmla="*/ 49 w 52"/>
                <a:gd name="T5" fmla="*/ 39 h 68"/>
                <a:gd name="T6" fmla="*/ 0 w 52"/>
                <a:gd name="T7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68">
                  <a:moveTo>
                    <a:pt x="0" y="44"/>
                  </a:moveTo>
                  <a:cubicBezTo>
                    <a:pt x="11" y="28"/>
                    <a:pt x="12" y="0"/>
                    <a:pt x="41" y="15"/>
                  </a:cubicBezTo>
                  <a:cubicBezTo>
                    <a:pt x="47" y="18"/>
                    <a:pt x="52" y="36"/>
                    <a:pt x="49" y="39"/>
                  </a:cubicBezTo>
                  <a:cubicBezTo>
                    <a:pt x="36" y="55"/>
                    <a:pt x="21" y="68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42"/>
            <p:cNvSpPr>
              <a:spLocks/>
            </p:cNvSpPr>
            <p:nvPr/>
          </p:nvSpPr>
          <p:spPr bwMode="auto">
            <a:xfrm>
              <a:off x="4868921" y="5537291"/>
              <a:ext cx="44451" cy="1588"/>
            </a:xfrm>
            <a:custGeom>
              <a:avLst/>
              <a:gdLst>
                <a:gd name="T0" fmla="*/ 0 w 122"/>
                <a:gd name="T1" fmla="*/ 0 h 5"/>
                <a:gd name="T2" fmla="*/ 122 w 122"/>
                <a:gd name="T3" fmla="*/ 0 h 5"/>
                <a:gd name="T4" fmla="*/ 122 w 122"/>
                <a:gd name="T5" fmla="*/ 5 h 5"/>
                <a:gd name="T6" fmla="*/ 1 w 122"/>
                <a:gd name="T7" fmla="*/ 5 h 5"/>
                <a:gd name="T8" fmla="*/ 0 w 12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5">
                  <a:moveTo>
                    <a:pt x="0" y="0"/>
                  </a:moveTo>
                  <a:cubicBezTo>
                    <a:pt x="41" y="0"/>
                    <a:pt x="81" y="0"/>
                    <a:pt x="122" y="0"/>
                  </a:cubicBezTo>
                  <a:cubicBezTo>
                    <a:pt x="122" y="2"/>
                    <a:pt x="122" y="3"/>
                    <a:pt x="122" y="5"/>
                  </a:cubicBezTo>
                  <a:cubicBezTo>
                    <a:pt x="82" y="5"/>
                    <a:pt x="41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" name="Freeform 143"/>
            <p:cNvSpPr>
              <a:spLocks/>
            </p:cNvSpPr>
            <p:nvPr/>
          </p:nvSpPr>
          <p:spPr bwMode="auto">
            <a:xfrm>
              <a:off x="4676831" y="6016724"/>
              <a:ext cx="15875" cy="17463"/>
            </a:xfrm>
            <a:custGeom>
              <a:avLst/>
              <a:gdLst>
                <a:gd name="T0" fmla="*/ 23 w 43"/>
                <a:gd name="T1" fmla="*/ 0 h 51"/>
                <a:gd name="T2" fmla="*/ 41 w 43"/>
                <a:gd name="T3" fmla="*/ 26 h 51"/>
                <a:gd name="T4" fmla="*/ 16 w 43"/>
                <a:gd name="T5" fmla="*/ 49 h 51"/>
                <a:gd name="T6" fmla="*/ 1 w 43"/>
                <a:gd name="T7" fmla="*/ 43 h 51"/>
                <a:gd name="T8" fmla="*/ 9 w 43"/>
                <a:gd name="T9" fmla="*/ 2 h 51"/>
                <a:gd name="T10" fmla="*/ 23 w 43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1">
                  <a:moveTo>
                    <a:pt x="23" y="0"/>
                  </a:moveTo>
                  <a:cubicBezTo>
                    <a:pt x="30" y="9"/>
                    <a:pt x="43" y="19"/>
                    <a:pt x="41" y="26"/>
                  </a:cubicBezTo>
                  <a:cubicBezTo>
                    <a:pt x="39" y="35"/>
                    <a:pt x="26" y="43"/>
                    <a:pt x="16" y="49"/>
                  </a:cubicBezTo>
                  <a:cubicBezTo>
                    <a:pt x="13" y="51"/>
                    <a:pt x="0" y="45"/>
                    <a:pt x="1" y="43"/>
                  </a:cubicBezTo>
                  <a:cubicBezTo>
                    <a:pt x="2" y="29"/>
                    <a:pt x="6" y="15"/>
                    <a:pt x="9" y="2"/>
                  </a:cubicBezTo>
                  <a:cubicBezTo>
                    <a:pt x="14" y="1"/>
                    <a:pt x="1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" name="Freeform 144"/>
            <p:cNvSpPr>
              <a:spLocks/>
            </p:cNvSpPr>
            <p:nvPr/>
          </p:nvSpPr>
          <p:spPr bwMode="auto">
            <a:xfrm>
              <a:off x="5199125" y="5580155"/>
              <a:ext cx="38100" cy="1588"/>
            </a:xfrm>
            <a:custGeom>
              <a:avLst/>
              <a:gdLst>
                <a:gd name="T0" fmla="*/ 0 w 108"/>
                <a:gd name="T1" fmla="*/ 0 h 6"/>
                <a:gd name="T2" fmla="*/ 108 w 108"/>
                <a:gd name="T3" fmla="*/ 0 h 6"/>
                <a:gd name="T4" fmla="*/ 108 w 108"/>
                <a:gd name="T5" fmla="*/ 6 h 6"/>
                <a:gd name="T6" fmla="*/ 0 w 108"/>
                <a:gd name="T7" fmla="*/ 6 h 6"/>
                <a:gd name="T8" fmla="*/ 0 w 10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108" y="2"/>
                    <a:pt x="108" y="4"/>
                    <a:pt x="108" y="6"/>
                  </a:cubicBezTo>
                  <a:cubicBezTo>
                    <a:pt x="72" y="6"/>
                    <a:pt x="36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" name="Freeform 145"/>
            <p:cNvSpPr>
              <a:spLocks/>
            </p:cNvSpPr>
            <p:nvPr/>
          </p:nvSpPr>
          <p:spPr bwMode="auto">
            <a:xfrm>
              <a:off x="5319776" y="5940523"/>
              <a:ext cx="25400" cy="9525"/>
            </a:xfrm>
            <a:custGeom>
              <a:avLst/>
              <a:gdLst>
                <a:gd name="T0" fmla="*/ 60 w 67"/>
                <a:gd name="T1" fmla="*/ 29 h 29"/>
                <a:gd name="T2" fmla="*/ 4 w 67"/>
                <a:gd name="T3" fmla="*/ 27 h 29"/>
                <a:gd name="T4" fmla="*/ 0 w 67"/>
                <a:gd name="T5" fmla="*/ 16 h 29"/>
                <a:gd name="T6" fmla="*/ 30 w 67"/>
                <a:gd name="T7" fmla="*/ 0 h 29"/>
                <a:gd name="T8" fmla="*/ 67 w 67"/>
                <a:gd name="T9" fmla="*/ 17 h 29"/>
                <a:gd name="T10" fmla="*/ 60 w 67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29">
                  <a:moveTo>
                    <a:pt x="60" y="29"/>
                  </a:moveTo>
                  <a:cubicBezTo>
                    <a:pt x="42" y="28"/>
                    <a:pt x="23" y="28"/>
                    <a:pt x="4" y="27"/>
                  </a:cubicBezTo>
                  <a:cubicBezTo>
                    <a:pt x="3" y="23"/>
                    <a:pt x="1" y="20"/>
                    <a:pt x="0" y="16"/>
                  </a:cubicBezTo>
                  <a:cubicBezTo>
                    <a:pt x="10" y="11"/>
                    <a:pt x="21" y="0"/>
                    <a:pt x="30" y="0"/>
                  </a:cubicBezTo>
                  <a:cubicBezTo>
                    <a:pt x="43" y="1"/>
                    <a:pt x="55" y="11"/>
                    <a:pt x="67" y="17"/>
                  </a:cubicBezTo>
                  <a:cubicBezTo>
                    <a:pt x="65" y="21"/>
                    <a:pt x="62" y="25"/>
                    <a:pt x="60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" name="Freeform 146"/>
            <p:cNvSpPr>
              <a:spLocks/>
            </p:cNvSpPr>
            <p:nvPr/>
          </p:nvSpPr>
          <p:spPr bwMode="auto">
            <a:xfrm>
              <a:off x="5267388" y="5924648"/>
              <a:ext cx="26988" cy="14288"/>
            </a:xfrm>
            <a:custGeom>
              <a:avLst/>
              <a:gdLst>
                <a:gd name="T0" fmla="*/ 0 w 73"/>
                <a:gd name="T1" fmla="*/ 30 h 36"/>
                <a:gd name="T2" fmla="*/ 73 w 73"/>
                <a:gd name="T3" fmla="*/ 36 h 36"/>
                <a:gd name="T4" fmla="*/ 0 w 73"/>
                <a:gd name="T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36">
                  <a:moveTo>
                    <a:pt x="0" y="30"/>
                  </a:moveTo>
                  <a:cubicBezTo>
                    <a:pt x="39" y="0"/>
                    <a:pt x="48" y="1"/>
                    <a:pt x="73" y="36"/>
                  </a:cubicBezTo>
                  <a:cubicBezTo>
                    <a:pt x="48" y="34"/>
                    <a:pt x="27" y="32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1" name="Freeform 147"/>
            <p:cNvSpPr>
              <a:spLocks/>
            </p:cNvSpPr>
            <p:nvPr/>
          </p:nvSpPr>
          <p:spPr bwMode="auto">
            <a:xfrm>
              <a:off x="5221350" y="5891310"/>
              <a:ext cx="19050" cy="15875"/>
            </a:xfrm>
            <a:custGeom>
              <a:avLst/>
              <a:gdLst>
                <a:gd name="T0" fmla="*/ 52 w 52"/>
                <a:gd name="T1" fmla="*/ 0 h 44"/>
                <a:gd name="T2" fmla="*/ 2 w 52"/>
                <a:gd name="T3" fmla="*/ 22 h 44"/>
                <a:gd name="T4" fmla="*/ 0 w 52"/>
                <a:gd name="T5" fmla="*/ 11 h 44"/>
                <a:gd name="T6" fmla="*/ 52 w 52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4">
                  <a:moveTo>
                    <a:pt x="52" y="0"/>
                  </a:moveTo>
                  <a:cubicBezTo>
                    <a:pt x="40" y="44"/>
                    <a:pt x="21" y="33"/>
                    <a:pt x="2" y="22"/>
                  </a:cubicBezTo>
                  <a:cubicBezTo>
                    <a:pt x="1" y="18"/>
                    <a:pt x="1" y="14"/>
                    <a:pt x="0" y="11"/>
                  </a:cubicBezTo>
                  <a:cubicBezTo>
                    <a:pt x="17" y="7"/>
                    <a:pt x="35" y="3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2" name="Freeform 148"/>
            <p:cNvSpPr>
              <a:spLocks/>
            </p:cNvSpPr>
            <p:nvPr/>
          </p:nvSpPr>
          <p:spPr bwMode="auto">
            <a:xfrm>
              <a:off x="5089586" y="5846859"/>
              <a:ext cx="20638" cy="14288"/>
            </a:xfrm>
            <a:custGeom>
              <a:avLst/>
              <a:gdLst>
                <a:gd name="T0" fmla="*/ 1 w 54"/>
                <a:gd name="T1" fmla="*/ 8 h 38"/>
                <a:gd name="T2" fmla="*/ 51 w 54"/>
                <a:gd name="T3" fmla="*/ 0 h 38"/>
                <a:gd name="T4" fmla="*/ 54 w 54"/>
                <a:gd name="T5" fmla="*/ 10 h 38"/>
                <a:gd name="T6" fmla="*/ 35 w 54"/>
                <a:gd name="T7" fmla="*/ 38 h 38"/>
                <a:gd name="T8" fmla="*/ 0 w 54"/>
                <a:gd name="T9" fmla="*/ 19 h 38"/>
                <a:gd name="T10" fmla="*/ 1 w 5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8">
                  <a:moveTo>
                    <a:pt x="1" y="8"/>
                  </a:moveTo>
                  <a:cubicBezTo>
                    <a:pt x="18" y="5"/>
                    <a:pt x="34" y="3"/>
                    <a:pt x="51" y="0"/>
                  </a:cubicBezTo>
                  <a:cubicBezTo>
                    <a:pt x="52" y="3"/>
                    <a:pt x="53" y="7"/>
                    <a:pt x="54" y="10"/>
                  </a:cubicBezTo>
                  <a:cubicBezTo>
                    <a:pt x="48" y="19"/>
                    <a:pt x="42" y="28"/>
                    <a:pt x="35" y="38"/>
                  </a:cubicBezTo>
                  <a:cubicBezTo>
                    <a:pt x="22" y="31"/>
                    <a:pt x="11" y="25"/>
                    <a:pt x="0" y="19"/>
                  </a:cubicBezTo>
                  <a:cubicBezTo>
                    <a:pt x="0" y="15"/>
                    <a:pt x="0" y="12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0" name="Freeform 149"/>
            <p:cNvSpPr>
              <a:spLocks/>
            </p:cNvSpPr>
            <p:nvPr/>
          </p:nvSpPr>
          <p:spPr bwMode="auto">
            <a:xfrm>
              <a:off x="5045135" y="5434102"/>
              <a:ext cx="34925" cy="1588"/>
            </a:xfrm>
            <a:custGeom>
              <a:avLst/>
              <a:gdLst>
                <a:gd name="T0" fmla="*/ 93 w 94"/>
                <a:gd name="T1" fmla="*/ 6 h 6"/>
                <a:gd name="T2" fmla="*/ 0 w 94"/>
                <a:gd name="T3" fmla="*/ 6 h 6"/>
                <a:gd name="T4" fmla="*/ 1 w 94"/>
                <a:gd name="T5" fmla="*/ 0 h 6"/>
                <a:gd name="T6" fmla="*/ 94 w 94"/>
                <a:gd name="T7" fmla="*/ 0 h 6"/>
                <a:gd name="T8" fmla="*/ 93 w 9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">
                  <a:moveTo>
                    <a:pt x="93" y="6"/>
                  </a:moveTo>
                  <a:cubicBezTo>
                    <a:pt x="62" y="6"/>
                    <a:pt x="31" y="6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32" y="0"/>
                    <a:pt x="63" y="0"/>
                    <a:pt x="94" y="0"/>
                  </a:cubicBezTo>
                  <a:cubicBezTo>
                    <a:pt x="93" y="2"/>
                    <a:pt x="93" y="4"/>
                    <a:pt x="9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2" name="Freeform 150"/>
            <p:cNvSpPr>
              <a:spLocks/>
            </p:cNvSpPr>
            <p:nvPr/>
          </p:nvSpPr>
          <p:spPr bwMode="auto">
            <a:xfrm>
              <a:off x="4938772" y="5434102"/>
              <a:ext cx="34925" cy="1588"/>
            </a:xfrm>
            <a:custGeom>
              <a:avLst/>
              <a:gdLst>
                <a:gd name="T0" fmla="*/ 0 w 94"/>
                <a:gd name="T1" fmla="*/ 0 h 5"/>
                <a:gd name="T2" fmla="*/ 94 w 94"/>
                <a:gd name="T3" fmla="*/ 0 h 5"/>
                <a:gd name="T4" fmla="*/ 94 w 94"/>
                <a:gd name="T5" fmla="*/ 5 h 5"/>
                <a:gd name="T6" fmla="*/ 0 w 94"/>
                <a:gd name="T7" fmla="*/ 5 h 5"/>
                <a:gd name="T8" fmla="*/ 0 w 9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">
                  <a:moveTo>
                    <a:pt x="0" y="0"/>
                  </a:moveTo>
                  <a:cubicBezTo>
                    <a:pt x="31" y="0"/>
                    <a:pt x="62" y="0"/>
                    <a:pt x="94" y="0"/>
                  </a:cubicBezTo>
                  <a:cubicBezTo>
                    <a:pt x="94" y="2"/>
                    <a:pt x="94" y="4"/>
                    <a:pt x="94" y="5"/>
                  </a:cubicBezTo>
                  <a:cubicBezTo>
                    <a:pt x="63" y="5"/>
                    <a:pt x="32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3" name="Freeform 151"/>
            <p:cNvSpPr>
              <a:spLocks/>
            </p:cNvSpPr>
            <p:nvPr/>
          </p:nvSpPr>
          <p:spPr bwMode="auto">
            <a:xfrm>
              <a:off x="4778432" y="5416639"/>
              <a:ext cx="33338" cy="1588"/>
            </a:xfrm>
            <a:custGeom>
              <a:avLst/>
              <a:gdLst>
                <a:gd name="T0" fmla="*/ 89 w 90"/>
                <a:gd name="T1" fmla="*/ 5 h 5"/>
                <a:gd name="T2" fmla="*/ 0 w 90"/>
                <a:gd name="T3" fmla="*/ 5 h 5"/>
                <a:gd name="T4" fmla="*/ 0 w 90"/>
                <a:gd name="T5" fmla="*/ 0 h 5"/>
                <a:gd name="T6" fmla="*/ 90 w 90"/>
                <a:gd name="T7" fmla="*/ 0 h 5"/>
                <a:gd name="T8" fmla="*/ 89 w 9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">
                  <a:moveTo>
                    <a:pt x="89" y="5"/>
                  </a:moveTo>
                  <a:cubicBezTo>
                    <a:pt x="60" y="5"/>
                    <a:pt x="30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90" y="2"/>
                    <a:pt x="89" y="4"/>
                    <a:pt x="89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25" name="Группа 124"/>
          <p:cNvGrpSpPr/>
          <p:nvPr/>
        </p:nvGrpSpPr>
        <p:grpSpPr>
          <a:xfrm>
            <a:off x="315256" y="3686106"/>
            <a:ext cx="1204621" cy="743404"/>
            <a:chOff x="1939948" y="5434102"/>
            <a:chExt cx="957274" cy="720737"/>
          </a:xfrm>
          <a:solidFill>
            <a:schemeClr val="accent5">
              <a:lumMod val="75000"/>
            </a:schemeClr>
          </a:solidFill>
        </p:grpSpPr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2505105" y="5886547"/>
              <a:ext cx="392117" cy="225429"/>
            </a:xfrm>
            <a:custGeom>
              <a:avLst/>
              <a:gdLst>
                <a:gd name="T0" fmla="*/ 0 w 1089"/>
                <a:gd name="T1" fmla="*/ 278 h 626"/>
                <a:gd name="T2" fmla="*/ 25 w 1089"/>
                <a:gd name="T3" fmla="*/ 235 h 626"/>
                <a:gd name="T4" fmla="*/ 82 w 1089"/>
                <a:gd name="T5" fmla="*/ 192 h 626"/>
                <a:gd name="T6" fmla="*/ 333 w 1089"/>
                <a:gd name="T7" fmla="*/ 85 h 626"/>
                <a:gd name="T8" fmla="*/ 534 w 1089"/>
                <a:gd name="T9" fmla="*/ 2 h 626"/>
                <a:gd name="T10" fmla="*/ 551 w 1089"/>
                <a:gd name="T11" fmla="*/ 4 h 626"/>
                <a:gd name="T12" fmla="*/ 700 w 1089"/>
                <a:gd name="T13" fmla="*/ 103 h 626"/>
                <a:gd name="T14" fmla="*/ 843 w 1089"/>
                <a:gd name="T15" fmla="*/ 201 h 626"/>
                <a:gd name="T16" fmla="*/ 1013 w 1089"/>
                <a:gd name="T17" fmla="*/ 341 h 626"/>
                <a:gd name="T18" fmla="*/ 1089 w 1089"/>
                <a:gd name="T19" fmla="*/ 413 h 626"/>
                <a:gd name="T20" fmla="*/ 1015 w 1089"/>
                <a:gd name="T21" fmla="*/ 504 h 626"/>
                <a:gd name="T22" fmla="*/ 923 w 1089"/>
                <a:gd name="T23" fmla="*/ 558 h 626"/>
                <a:gd name="T24" fmla="*/ 814 w 1089"/>
                <a:gd name="T25" fmla="*/ 618 h 626"/>
                <a:gd name="T26" fmla="*/ 785 w 1089"/>
                <a:gd name="T27" fmla="*/ 625 h 626"/>
                <a:gd name="T28" fmla="*/ 579 w 1089"/>
                <a:gd name="T29" fmla="*/ 592 h 626"/>
                <a:gd name="T30" fmla="*/ 537 w 1089"/>
                <a:gd name="T31" fmla="*/ 545 h 626"/>
                <a:gd name="T32" fmla="*/ 532 w 1089"/>
                <a:gd name="T33" fmla="*/ 511 h 626"/>
                <a:gd name="T34" fmla="*/ 377 w 1089"/>
                <a:gd name="T35" fmla="*/ 545 h 626"/>
                <a:gd name="T36" fmla="*/ 337 w 1089"/>
                <a:gd name="T37" fmla="*/ 555 h 626"/>
                <a:gd name="T38" fmla="*/ 247 w 1089"/>
                <a:gd name="T39" fmla="*/ 510 h 626"/>
                <a:gd name="T40" fmla="*/ 168 w 1089"/>
                <a:gd name="T41" fmla="*/ 342 h 626"/>
                <a:gd name="T42" fmla="*/ 122 w 1089"/>
                <a:gd name="T43" fmla="*/ 305 h 626"/>
                <a:gd name="T44" fmla="*/ 0 w 1089"/>
                <a:gd name="T45" fmla="*/ 278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9" h="626">
                  <a:moveTo>
                    <a:pt x="0" y="278"/>
                  </a:moveTo>
                  <a:cubicBezTo>
                    <a:pt x="10" y="262"/>
                    <a:pt x="17" y="248"/>
                    <a:pt x="25" y="235"/>
                  </a:cubicBezTo>
                  <a:cubicBezTo>
                    <a:pt x="38" y="213"/>
                    <a:pt x="57" y="201"/>
                    <a:pt x="82" y="192"/>
                  </a:cubicBezTo>
                  <a:cubicBezTo>
                    <a:pt x="167" y="159"/>
                    <a:pt x="250" y="121"/>
                    <a:pt x="333" y="85"/>
                  </a:cubicBezTo>
                  <a:cubicBezTo>
                    <a:pt x="400" y="57"/>
                    <a:pt x="467" y="29"/>
                    <a:pt x="534" y="2"/>
                  </a:cubicBezTo>
                  <a:cubicBezTo>
                    <a:pt x="538" y="0"/>
                    <a:pt x="547" y="1"/>
                    <a:pt x="551" y="4"/>
                  </a:cubicBezTo>
                  <a:cubicBezTo>
                    <a:pt x="601" y="37"/>
                    <a:pt x="651" y="70"/>
                    <a:pt x="700" y="103"/>
                  </a:cubicBezTo>
                  <a:cubicBezTo>
                    <a:pt x="748" y="136"/>
                    <a:pt x="797" y="166"/>
                    <a:pt x="843" y="201"/>
                  </a:cubicBezTo>
                  <a:cubicBezTo>
                    <a:pt x="901" y="246"/>
                    <a:pt x="957" y="293"/>
                    <a:pt x="1013" y="341"/>
                  </a:cubicBezTo>
                  <a:cubicBezTo>
                    <a:pt x="1039" y="363"/>
                    <a:pt x="1063" y="388"/>
                    <a:pt x="1089" y="413"/>
                  </a:cubicBezTo>
                  <a:cubicBezTo>
                    <a:pt x="1065" y="444"/>
                    <a:pt x="1044" y="479"/>
                    <a:pt x="1015" y="504"/>
                  </a:cubicBezTo>
                  <a:cubicBezTo>
                    <a:pt x="989" y="527"/>
                    <a:pt x="954" y="540"/>
                    <a:pt x="923" y="558"/>
                  </a:cubicBezTo>
                  <a:cubicBezTo>
                    <a:pt x="887" y="578"/>
                    <a:pt x="851" y="598"/>
                    <a:pt x="814" y="618"/>
                  </a:cubicBezTo>
                  <a:cubicBezTo>
                    <a:pt x="806" y="622"/>
                    <a:pt x="794" y="626"/>
                    <a:pt x="785" y="625"/>
                  </a:cubicBezTo>
                  <a:cubicBezTo>
                    <a:pt x="716" y="614"/>
                    <a:pt x="648" y="601"/>
                    <a:pt x="579" y="592"/>
                  </a:cubicBezTo>
                  <a:cubicBezTo>
                    <a:pt x="548" y="587"/>
                    <a:pt x="538" y="572"/>
                    <a:pt x="537" y="545"/>
                  </a:cubicBezTo>
                  <a:cubicBezTo>
                    <a:pt x="536" y="536"/>
                    <a:pt x="534" y="526"/>
                    <a:pt x="532" y="511"/>
                  </a:cubicBezTo>
                  <a:cubicBezTo>
                    <a:pt x="478" y="523"/>
                    <a:pt x="428" y="534"/>
                    <a:pt x="377" y="545"/>
                  </a:cubicBezTo>
                  <a:cubicBezTo>
                    <a:pt x="364" y="548"/>
                    <a:pt x="351" y="552"/>
                    <a:pt x="337" y="555"/>
                  </a:cubicBezTo>
                  <a:cubicBezTo>
                    <a:pt x="299" y="562"/>
                    <a:pt x="264" y="545"/>
                    <a:pt x="247" y="510"/>
                  </a:cubicBezTo>
                  <a:cubicBezTo>
                    <a:pt x="220" y="454"/>
                    <a:pt x="193" y="399"/>
                    <a:pt x="168" y="342"/>
                  </a:cubicBezTo>
                  <a:cubicBezTo>
                    <a:pt x="159" y="321"/>
                    <a:pt x="146" y="309"/>
                    <a:pt x="122" y="305"/>
                  </a:cubicBezTo>
                  <a:cubicBezTo>
                    <a:pt x="82" y="298"/>
                    <a:pt x="43" y="288"/>
                    <a:pt x="0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2078063" y="5449977"/>
              <a:ext cx="274641" cy="438157"/>
            </a:xfrm>
            <a:custGeom>
              <a:avLst/>
              <a:gdLst>
                <a:gd name="T0" fmla="*/ 0 w 763"/>
                <a:gd name="T1" fmla="*/ 504 h 1214"/>
                <a:gd name="T2" fmla="*/ 111 w 763"/>
                <a:gd name="T3" fmla="*/ 157 h 1214"/>
                <a:gd name="T4" fmla="*/ 137 w 763"/>
                <a:gd name="T5" fmla="*/ 65 h 1214"/>
                <a:gd name="T6" fmla="*/ 135 w 763"/>
                <a:gd name="T7" fmla="*/ 41 h 1214"/>
                <a:gd name="T8" fmla="*/ 144 w 763"/>
                <a:gd name="T9" fmla="*/ 0 h 1214"/>
                <a:gd name="T10" fmla="*/ 635 w 763"/>
                <a:gd name="T11" fmla="*/ 225 h 1214"/>
                <a:gd name="T12" fmla="*/ 574 w 763"/>
                <a:gd name="T13" fmla="*/ 289 h 1214"/>
                <a:gd name="T14" fmla="*/ 745 w 763"/>
                <a:gd name="T15" fmla="*/ 328 h 1214"/>
                <a:gd name="T16" fmla="*/ 706 w 763"/>
                <a:gd name="T17" fmla="*/ 446 h 1214"/>
                <a:gd name="T18" fmla="*/ 709 w 763"/>
                <a:gd name="T19" fmla="*/ 391 h 1214"/>
                <a:gd name="T20" fmla="*/ 640 w 763"/>
                <a:gd name="T21" fmla="*/ 329 h 1214"/>
                <a:gd name="T22" fmla="*/ 598 w 763"/>
                <a:gd name="T23" fmla="*/ 373 h 1214"/>
                <a:gd name="T24" fmla="*/ 601 w 763"/>
                <a:gd name="T25" fmla="*/ 529 h 1214"/>
                <a:gd name="T26" fmla="*/ 585 w 763"/>
                <a:gd name="T27" fmla="*/ 584 h 1214"/>
                <a:gd name="T28" fmla="*/ 553 w 763"/>
                <a:gd name="T29" fmla="*/ 628 h 1214"/>
                <a:gd name="T30" fmla="*/ 550 w 763"/>
                <a:gd name="T31" fmla="*/ 682 h 1214"/>
                <a:gd name="T32" fmla="*/ 636 w 763"/>
                <a:gd name="T33" fmla="*/ 859 h 1214"/>
                <a:gd name="T34" fmla="*/ 611 w 763"/>
                <a:gd name="T35" fmla="*/ 973 h 1214"/>
                <a:gd name="T36" fmla="*/ 441 w 763"/>
                <a:gd name="T37" fmla="*/ 1161 h 1214"/>
                <a:gd name="T38" fmla="*/ 392 w 763"/>
                <a:gd name="T39" fmla="*/ 1201 h 1214"/>
                <a:gd name="T40" fmla="*/ 306 w 763"/>
                <a:gd name="T41" fmla="*/ 1166 h 1214"/>
                <a:gd name="T42" fmla="*/ 315 w 763"/>
                <a:gd name="T43" fmla="*/ 1086 h 1214"/>
                <a:gd name="T44" fmla="*/ 429 w 763"/>
                <a:gd name="T45" fmla="*/ 960 h 1214"/>
                <a:gd name="T46" fmla="*/ 471 w 763"/>
                <a:gd name="T47" fmla="*/ 913 h 1214"/>
                <a:gd name="T48" fmla="*/ 473 w 763"/>
                <a:gd name="T49" fmla="*/ 858 h 1214"/>
                <a:gd name="T50" fmla="*/ 416 w 763"/>
                <a:gd name="T51" fmla="*/ 744 h 1214"/>
                <a:gd name="T52" fmla="*/ 401 w 763"/>
                <a:gd name="T53" fmla="*/ 724 h 1214"/>
                <a:gd name="T54" fmla="*/ 346 w 763"/>
                <a:gd name="T55" fmla="*/ 666 h 1214"/>
                <a:gd name="T56" fmla="*/ 320 w 763"/>
                <a:gd name="T57" fmla="*/ 648 h 1214"/>
                <a:gd name="T58" fmla="*/ 75 w 763"/>
                <a:gd name="T59" fmla="*/ 536 h 1214"/>
                <a:gd name="T60" fmla="*/ 0 w 763"/>
                <a:gd name="T61" fmla="*/ 50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3" h="1214">
                  <a:moveTo>
                    <a:pt x="0" y="504"/>
                  </a:moveTo>
                  <a:cubicBezTo>
                    <a:pt x="38" y="385"/>
                    <a:pt x="75" y="271"/>
                    <a:pt x="111" y="157"/>
                  </a:cubicBezTo>
                  <a:cubicBezTo>
                    <a:pt x="121" y="127"/>
                    <a:pt x="129" y="96"/>
                    <a:pt x="137" y="65"/>
                  </a:cubicBezTo>
                  <a:cubicBezTo>
                    <a:pt x="139" y="58"/>
                    <a:pt x="134" y="49"/>
                    <a:pt x="135" y="41"/>
                  </a:cubicBezTo>
                  <a:cubicBezTo>
                    <a:pt x="136" y="28"/>
                    <a:pt x="140" y="16"/>
                    <a:pt x="144" y="0"/>
                  </a:cubicBezTo>
                  <a:cubicBezTo>
                    <a:pt x="308" y="75"/>
                    <a:pt x="468" y="149"/>
                    <a:pt x="635" y="225"/>
                  </a:cubicBezTo>
                  <a:cubicBezTo>
                    <a:pt x="615" y="246"/>
                    <a:pt x="598" y="264"/>
                    <a:pt x="574" y="289"/>
                  </a:cubicBezTo>
                  <a:cubicBezTo>
                    <a:pt x="644" y="273"/>
                    <a:pt x="705" y="262"/>
                    <a:pt x="745" y="328"/>
                  </a:cubicBezTo>
                  <a:cubicBezTo>
                    <a:pt x="763" y="357"/>
                    <a:pt x="750" y="398"/>
                    <a:pt x="706" y="446"/>
                  </a:cubicBezTo>
                  <a:cubicBezTo>
                    <a:pt x="707" y="428"/>
                    <a:pt x="708" y="410"/>
                    <a:pt x="709" y="391"/>
                  </a:cubicBezTo>
                  <a:cubicBezTo>
                    <a:pt x="711" y="353"/>
                    <a:pt x="676" y="321"/>
                    <a:pt x="640" y="329"/>
                  </a:cubicBezTo>
                  <a:cubicBezTo>
                    <a:pt x="616" y="334"/>
                    <a:pt x="598" y="348"/>
                    <a:pt x="598" y="373"/>
                  </a:cubicBezTo>
                  <a:cubicBezTo>
                    <a:pt x="597" y="425"/>
                    <a:pt x="597" y="478"/>
                    <a:pt x="601" y="529"/>
                  </a:cubicBezTo>
                  <a:cubicBezTo>
                    <a:pt x="603" y="552"/>
                    <a:pt x="600" y="568"/>
                    <a:pt x="585" y="584"/>
                  </a:cubicBezTo>
                  <a:cubicBezTo>
                    <a:pt x="573" y="598"/>
                    <a:pt x="565" y="615"/>
                    <a:pt x="553" y="628"/>
                  </a:cubicBezTo>
                  <a:cubicBezTo>
                    <a:pt x="534" y="647"/>
                    <a:pt x="540" y="662"/>
                    <a:pt x="550" y="682"/>
                  </a:cubicBezTo>
                  <a:cubicBezTo>
                    <a:pt x="580" y="740"/>
                    <a:pt x="608" y="799"/>
                    <a:pt x="636" y="859"/>
                  </a:cubicBezTo>
                  <a:cubicBezTo>
                    <a:pt x="656" y="900"/>
                    <a:pt x="646" y="935"/>
                    <a:pt x="611" y="973"/>
                  </a:cubicBezTo>
                  <a:cubicBezTo>
                    <a:pt x="553" y="1035"/>
                    <a:pt x="498" y="1099"/>
                    <a:pt x="441" y="1161"/>
                  </a:cubicBezTo>
                  <a:cubicBezTo>
                    <a:pt x="427" y="1177"/>
                    <a:pt x="410" y="1193"/>
                    <a:pt x="392" y="1201"/>
                  </a:cubicBezTo>
                  <a:cubicBezTo>
                    <a:pt x="360" y="1214"/>
                    <a:pt x="327" y="1199"/>
                    <a:pt x="306" y="1166"/>
                  </a:cubicBezTo>
                  <a:cubicBezTo>
                    <a:pt x="290" y="1141"/>
                    <a:pt x="292" y="1113"/>
                    <a:pt x="315" y="1086"/>
                  </a:cubicBezTo>
                  <a:cubicBezTo>
                    <a:pt x="352" y="1044"/>
                    <a:pt x="391" y="1002"/>
                    <a:pt x="429" y="960"/>
                  </a:cubicBezTo>
                  <a:cubicBezTo>
                    <a:pt x="443" y="945"/>
                    <a:pt x="456" y="928"/>
                    <a:pt x="471" y="913"/>
                  </a:cubicBezTo>
                  <a:cubicBezTo>
                    <a:pt x="490" y="895"/>
                    <a:pt x="481" y="875"/>
                    <a:pt x="473" y="858"/>
                  </a:cubicBezTo>
                  <a:cubicBezTo>
                    <a:pt x="455" y="819"/>
                    <a:pt x="436" y="782"/>
                    <a:pt x="416" y="744"/>
                  </a:cubicBezTo>
                  <a:cubicBezTo>
                    <a:pt x="412" y="737"/>
                    <a:pt x="406" y="731"/>
                    <a:pt x="401" y="724"/>
                  </a:cubicBezTo>
                  <a:cubicBezTo>
                    <a:pt x="383" y="705"/>
                    <a:pt x="365" y="684"/>
                    <a:pt x="346" y="666"/>
                  </a:cubicBezTo>
                  <a:cubicBezTo>
                    <a:pt x="339" y="658"/>
                    <a:pt x="329" y="653"/>
                    <a:pt x="320" y="648"/>
                  </a:cubicBezTo>
                  <a:cubicBezTo>
                    <a:pt x="238" y="611"/>
                    <a:pt x="157" y="573"/>
                    <a:pt x="75" y="536"/>
                  </a:cubicBezTo>
                  <a:cubicBezTo>
                    <a:pt x="51" y="525"/>
                    <a:pt x="26" y="516"/>
                    <a:pt x="0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2105050" y="5807171"/>
              <a:ext cx="492131" cy="207966"/>
            </a:xfrm>
            <a:custGeom>
              <a:avLst/>
              <a:gdLst>
                <a:gd name="T0" fmla="*/ 1369 w 1369"/>
                <a:gd name="T1" fmla="*/ 172 h 576"/>
                <a:gd name="T2" fmla="*/ 1173 w 1369"/>
                <a:gd name="T3" fmla="*/ 108 h 576"/>
                <a:gd name="T4" fmla="*/ 1054 w 1369"/>
                <a:gd name="T5" fmla="*/ 167 h 576"/>
                <a:gd name="T6" fmla="*/ 1009 w 1369"/>
                <a:gd name="T7" fmla="*/ 311 h 576"/>
                <a:gd name="T8" fmla="*/ 902 w 1369"/>
                <a:gd name="T9" fmla="*/ 271 h 576"/>
                <a:gd name="T10" fmla="*/ 862 w 1369"/>
                <a:gd name="T11" fmla="*/ 367 h 576"/>
                <a:gd name="T12" fmla="*/ 816 w 1369"/>
                <a:gd name="T13" fmla="*/ 462 h 576"/>
                <a:gd name="T14" fmla="*/ 785 w 1369"/>
                <a:gd name="T15" fmla="*/ 364 h 576"/>
                <a:gd name="T16" fmla="*/ 424 w 1369"/>
                <a:gd name="T17" fmla="*/ 476 h 576"/>
                <a:gd name="T18" fmla="*/ 452 w 1369"/>
                <a:gd name="T19" fmla="*/ 568 h 576"/>
                <a:gd name="T20" fmla="*/ 269 w 1369"/>
                <a:gd name="T21" fmla="*/ 530 h 576"/>
                <a:gd name="T22" fmla="*/ 255 w 1369"/>
                <a:gd name="T23" fmla="*/ 576 h 576"/>
                <a:gd name="T24" fmla="*/ 163 w 1369"/>
                <a:gd name="T25" fmla="*/ 494 h 576"/>
                <a:gd name="T26" fmla="*/ 126 w 1369"/>
                <a:gd name="T27" fmla="*/ 478 h 576"/>
                <a:gd name="T28" fmla="*/ 1 w 1369"/>
                <a:gd name="T29" fmla="*/ 478 h 576"/>
                <a:gd name="T30" fmla="*/ 0 w 1369"/>
                <a:gd name="T31" fmla="*/ 470 h 576"/>
                <a:gd name="T32" fmla="*/ 56 w 1369"/>
                <a:gd name="T33" fmla="*/ 434 h 576"/>
                <a:gd name="T34" fmla="*/ 231 w 1369"/>
                <a:gd name="T35" fmla="*/ 332 h 576"/>
                <a:gd name="T36" fmla="*/ 402 w 1369"/>
                <a:gd name="T37" fmla="*/ 225 h 576"/>
                <a:gd name="T38" fmla="*/ 487 w 1369"/>
                <a:gd name="T39" fmla="*/ 120 h 576"/>
                <a:gd name="T40" fmla="*/ 526 w 1369"/>
                <a:gd name="T41" fmla="*/ 66 h 576"/>
                <a:gd name="T42" fmla="*/ 546 w 1369"/>
                <a:gd name="T43" fmla="*/ 60 h 576"/>
                <a:gd name="T44" fmla="*/ 968 w 1369"/>
                <a:gd name="T45" fmla="*/ 35 h 576"/>
                <a:gd name="T46" fmla="*/ 1204 w 1369"/>
                <a:gd name="T47" fmla="*/ 3 h 576"/>
                <a:gd name="T48" fmla="*/ 1250 w 1369"/>
                <a:gd name="T49" fmla="*/ 21 h 576"/>
                <a:gd name="T50" fmla="*/ 1354 w 1369"/>
                <a:gd name="T51" fmla="*/ 148 h 576"/>
                <a:gd name="T52" fmla="*/ 1369 w 1369"/>
                <a:gd name="T53" fmla="*/ 172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9" h="576">
                  <a:moveTo>
                    <a:pt x="1369" y="172"/>
                  </a:moveTo>
                  <a:cubicBezTo>
                    <a:pt x="1299" y="149"/>
                    <a:pt x="1236" y="130"/>
                    <a:pt x="1173" y="108"/>
                  </a:cubicBezTo>
                  <a:cubicBezTo>
                    <a:pt x="1099" y="82"/>
                    <a:pt x="1078" y="91"/>
                    <a:pt x="1054" y="167"/>
                  </a:cubicBezTo>
                  <a:cubicBezTo>
                    <a:pt x="1039" y="214"/>
                    <a:pt x="1025" y="261"/>
                    <a:pt x="1009" y="311"/>
                  </a:cubicBezTo>
                  <a:cubicBezTo>
                    <a:pt x="972" y="297"/>
                    <a:pt x="938" y="284"/>
                    <a:pt x="902" y="271"/>
                  </a:cubicBezTo>
                  <a:cubicBezTo>
                    <a:pt x="889" y="302"/>
                    <a:pt x="875" y="335"/>
                    <a:pt x="862" y="367"/>
                  </a:cubicBezTo>
                  <a:cubicBezTo>
                    <a:pt x="849" y="399"/>
                    <a:pt x="836" y="431"/>
                    <a:pt x="816" y="462"/>
                  </a:cubicBezTo>
                  <a:cubicBezTo>
                    <a:pt x="806" y="431"/>
                    <a:pt x="796" y="399"/>
                    <a:pt x="785" y="364"/>
                  </a:cubicBezTo>
                  <a:cubicBezTo>
                    <a:pt x="664" y="402"/>
                    <a:pt x="545" y="438"/>
                    <a:pt x="424" y="476"/>
                  </a:cubicBezTo>
                  <a:cubicBezTo>
                    <a:pt x="433" y="506"/>
                    <a:pt x="442" y="534"/>
                    <a:pt x="452" y="568"/>
                  </a:cubicBezTo>
                  <a:cubicBezTo>
                    <a:pt x="388" y="555"/>
                    <a:pt x="329" y="542"/>
                    <a:pt x="269" y="530"/>
                  </a:cubicBezTo>
                  <a:cubicBezTo>
                    <a:pt x="264" y="547"/>
                    <a:pt x="260" y="561"/>
                    <a:pt x="255" y="576"/>
                  </a:cubicBezTo>
                  <a:cubicBezTo>
                    <a:pt x="224" y="548"/>
                    <a:pt x="195" y="520"/>
                    <a:pt x="163" y="494"/>
                  </a:cubicBezTo>
                  <a:cubicBezTo>
                    <a:pt x="153" y="486"/>
                    <a:pt x="139" y="479"/>
                    <a:pt x="126" y="478"/>
                  </a:cubicBezTo>
                  <a:cubicBezTo>
                    <a:pt x="84" y="476"/>
                    <a:pt x="43" y="478"/>
                    <a:pt x="1" y="478"/>
                  </a:cubicBezTo>
                  <a:cubicBezTo>
                    <a:pt x="1" y="475"/>
                    <a:pt x="0" y="473"/>
                    <a:pt x="0" y="470"/>
                  </a:cubicBezTo>
                  <a:cubicBezTo>
                    <a:pt x="18" y="458"/>
                    <a:pt x="37" y="445"/>
                    <a:pt x="56" y="434"/>
                  </a:cubicBezTo>
                  <a:cubicBezTo>
                    <a:pt x="114" y="400"/>
                    <a:pt x="173" y="367"/>
                    <a:pt x="231" y="332"/>
                  </a:cubicBezTo>
                  <a:cubicBezTo>
                    <a:pt x="289" y="298"/>
                    <a:pt x="349" y="266"/>
                    <a:pt x="402" y="225"/>
                  </a:cubicBezTo>
                  <a:cubicBezTo>
                    <a:pt x="437" y="198"/>
                    <a:pt x="459" y="156"/>
                    <a:pt x="487" y="120"/>
                  </a:cubicBezTo>
                  <a:cubicBezTo>
                    <a:pt x="500" y="102"/>
                    <a:pt x="512" y="83"/>
                    <a:pt x="526" y="66"/>
                  </a:cubicBezTo>
                  <a:cubicBezTo>
                    <a:pt x="530" y="62"/>
                    <a:pt x="539" y="60"/>
                    <a:pt x="546" y="60"/>
                  </a:cubicBezTo>
                  <a:cubicBezTo>
                    <a:pt x="687" y="52"/>
                    <a:pt x="827" y="46"/>
                    <a:pt x="968" y="35"/>
                  </a:cubicBezTo>
                  <a:cubicBezTo>
                    <a:pt x="1047" y="29"/>
                    <a:pt x="1125" y="15"/>
                    <a:pt x="1204" y="3"/>
                  </a:cubicBezTo>
                  <a:cubicBezTo>
                    <a:pt x="1224" y="0"/>
                    <a:pt x="1237" y="3"/>
                    <a:pt x="1250" y="21"/>
                  </a:cubicBezTo>
                  <a:cubicBezTo>
                    <a:pt x="1283" y="65"/>
                    <a:pt x="1319" y="106"/>
                    <a:pt x="1354" y="148"/>
                  </a:cubicBezTo>
                  <a:cubicBezTo>
                    <a:pt x="1359" y="154"/>
                    <a:pt x="1362" y="160"/>
                    <a:pt x="1369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1939948" y="5986561"/>
              <a:ext cx="396880" cy="155578"/>
            </a:xfrm>
            <a:custGeom>
              <a:avLst/>
              <a:gdLst>
                <a:gd name="T0" fmla="*/ 820 w 1103"/>
                <a:gd name="T1" fmla="*/ 379 h 430"/>
                <a:gd name="T2" fmla="*/ 820 w 1103"/>
                <a:gd name="T3" fmla="*/ 354 h 430"/>
                <a:gd name="T4" fmla="*/ 499 w 1103"/>
                <a:gd name="T5" fmla="*/ 281 h 430"/>
                <a:gd name="T6" fmla="*/ 475 w 1103"/>
                <a:gd name="T7" fmla="*/ 370 h 430"/>
                <a:gd name="T8" fmla="*/ 457 w 1103"/>
                <a:gd name="T9" fmla="*/ 413 h 430"/>
                <a:gd name="T10" fmla="*/ 387 w 1103"/>
                <a:gd name="T11" fmla="*/ 426 h 430"/>
                <a:gd name="T12" fmla="*/ 100 w 1103"/>
                <a:gd name="T13" fmla="*/ 368 h 430"/>
                <a:gd name="T14" fmla="*/ 1 w 1103"/>
                <a:gd name="T15" fmla="*/ 351 h 430"/>
                <a:gd name="T16" fmla="*/ 1 w 1103"/>
                <a:gd name="T17" fmla="*/ 332 h 430"/>
                <a:gd name="T18" fmla="*/ 30 w 1103"/>
                <a:gd name="T19" fmla="*/ 193 h 430"/>
                <a:gd name="T20" fmla="*/ 79 w 1103"/>
                <a:gd name="T21" fmla="*/ 128 h 430"/>
                <a:gd name="T22" fmla="*/ 255 w 1103"/>
                <a:gd name="T23" fmla="*/ 13 h 430"/>
                <a:gd name="T24" fmla="*/ 295 w 1103"/>
                <a:gd name="T25" fmla="*/ 0 h 430"/>
                <a:gd name="T26" fmla="*/ 577 w 1103"/>
                <a:gd name="T27" fmla="*/ 3 h 430"/>
                <a:gd name="T28" fmla="*/ 622 w 1103"/>
                <a:gd name="T29" fmla="*/ 24 h 430"/>
                <a:gd name="T30" fmla="*/ 771 w 1103"/>
                <a:gd name="T31" fmla="*/ 162 h 430"/>
                <a:gd name="T32" fmla="*/ 967 w 1103"/>
                <a:gd name="T33" fmla="*/ 244 h 430"/>
                <a:gd name="T34" fmla="*/ 1076 w 1103"/>
                <a:gd name="T35" fmla="*/ 273 h 430"/>
                <a:gd name="T36" fmla="*/ 1088 w 1103"/>
                <a:gd name="T37" fmla="*/ 286 h 430"/>
                <a:gd name="T38" fmla="*/ 1103 w 1103"/>
                <a:gd name="T39" fmla="*/ 398 h 430"/>
                <a:gd name="T40" fmla="*/ 820 w 1103"/>
                <a:gd name="T41" fmla="*/ 379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3" h="430">
                  <a:moveTo>
                    <a:pt x="820" y="379"/>
                  </a:moveTo>
                  <a:cubicBezTo>
                    <a:pt x="820" y="369"/>
                    <a:pt x="820" y="362"/>
                    <a:pt x="820" y="354"/>
                  </a:cubicBezTo>
                  <a:cubicBezTo>
                    <a:pt x="713" y="330"/>
                    <a:pt x="607" y="306"/>
                    <a:pt x="499" y="281"/>
                  </a:cubicBezTo>
                  <a:cubicBezTo>
                    <a:pt x="490" y="313"/>
                    <a:pt x="483" y="342"/>
                    <a:pt x="475" y="370"/>
                  </a:cubicBezTo>
                  <a:cubicBezTo>
                    <a:pt x="470" y="385"/>
                    <a:pt x="468" y="408"/>
                    <a:pt x="457" y="413"/>
                  </a:cubicBezTo>
                  <a:cubicBezTo>
                    <a:pt x="436" y="423"/>
                    <a:pt x="410" y="430"/>
                    <a:pt x="387" y="426"/>
                  </a:cubicBezTo>
                  <a:cubicBezTo>
                    <a:pt x="291" y="409"/>
                    <a:pt x="196" y="388"/>
                    <a:pt x="100" y="368"/>
                  </a:cubicBezTo>
                  <a:cubicBezTo>
                    <a:pt x="68" y="362"/>
                    <a:pt x="35" y="357"/>
                    <a:pt x="1" y="351"/>
                  </a:cubicBezTo>
                  <a:cubicBezTo>
                    <a:pt x="1" y="344"/>
                    <a:pt x="0" y="338"/>
                    <a:pt x="1" y="332"/>
                  </a:cubicBezTo>
                  <a:cubicBezTo>
                    <a:pt x="11" y="285"/>
                    <a:pt x="23" y="239"/>
                    <a:pt x="30" y="193"/>
                  </a:cubicBezTo>
                  <a:cubicBezTo>
                    <a:pt x="35" y="161"/>
                    <a:pt x="56" y="144"/>
                    <a:pt x="79" y="128"/>
                  </a:cubicBezTo>
                  <a:cubicBezTo>
                    <a:pt x="137" y="89"/>
                    <a:pt x="196" y="50"/>
                    <a:pt x="255" y="13"/>
                  </a:cubicBezTo>
                  <a:cubicBezTo>
                    <a:pt x="267" y="5"/>
                    <a:pt x="282" y="0"/>
                    <a:pt x="295" y="0"/>
                  </a:cubicBezTo>
                  <a:cubicBezTo>
                    <a:pt x="389" y="0"/>
                    <a:pt x="483" y="0"/>
                    <a:pt x="577" y="3"/>
                  </a:cubicBezTo>
                  <a:cubicBezTo>
                    <a:pt x="592" y="3"/>
                    <a:pt x="610" y="14"/>
                    <a:pt x="622" y="24"/>
                  </a:cubicBezTo>
                  <a:cubicBezTo>
                    <a:pt x="673" y="69"/>
                    <a:pt x="727" y="112"/>
                    <a:pt x="771" y="162"/>
                  </a:cubicBezTo>
                  <a:cubicBezTo>
                    <a:pt x="825" y="224"/>
                    <a:pt x="897" y="228"/>
                    <a:pt x="967" y="244"/>
                  </a:cubicBezTo>
                  <a:cubicBezTo>
                    <a:pt x="1004" y="252"/>
                    <a:pt x="1040" y="263"/>
                    <a:pt x="1076" y="273"/>
                  </a:cubicBezTo>
                  <a:cubicBezTo>
                    <a:pt x="1081" y="275"/>
                    <a:pt x="1087" y="281"/>
                    <a:pt x="1088" y="286"/>
                  </a:cubicBezTo>
                  <a:cubicBezTo>
                    <a:pt x="1094" y="322"/>
                    <a:pt x="1098" y="357"/>
                    <a:pt x="1103" y="398"/>
                  </a:cubicBezTo>
                  <a:cubicBezTo>
                    <a:pt x="1007" y="392"/>
                    <a:pt x="914" y="386"/>
                    <a:pt x="820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2314603" y="5986561"/>
              <a:ext cx="284166" cy="147640"/>
            </a:xfrm>
            <a:custGeom>
              <a:avLst/>
              <a:gdLst>
                <a:gd name="T0" fmla="*/ 792 w 792"/>
                <a:gd name="T1" fmla="*/ 289 h 407"/>
                <a:gd name="T2" fmla="*/ 742 w 792"/>
                <a:gd name="T3" fmla="*/ 302 h 407"/>
                <a:gd name="T4" fmla="*/ 742 w 792"/>
                <a:gd name="T5" fmla="*/ 341 h 407"/>
                <a:gd name="T6" fmla="*/ 616 w 792"/>
                <a:gd name="T7" fmla="*/ 356 h 407"/>
                <a:gd name="T8" fmla="*/ 378 w 792"/>
                <a:gd name="T9" fmla="*/ 393 h 407"/>
                <a:gd name="T10" fmla="*/ 148 w 792"/>
                <a:gd name="T11" fmla="*/ 376 h 407"/>
                <a:gd name="T12" fmla="*/ 70 w 792"/>
                <a:gd name="T13" fmla="*/ 286 h 407"/>
                <a:gd name="T14" fmla="*/ 28 w 792"/>
                <a:gd name="T15" fmla="*/ 243 h 407"/>
                <a:gd name="T16" fmla="*/ 0 w 792"/>
                <a:gd name="T17" fmla="*/ 237 h 407"/>
                <a:gd name="T18" fmla="*/ 132 w 792"/>
                <a:gd name="T19" fmla="*/ 43 h 407"/>
                <a:gd name="T20" fmla="*/ 149 w 792"/>
                <a:gd name="T21" fmla="*/ 17 h 407"/>
                <a:gd name="T22" fmla="*/ 169 w 792"/>
                <a:gd name="T23" fmla="*/ 3 h 407"/>
                <a:gd name="T24" fmla="*/ 433 w 792"/>
                <a:gd name="T25" fmla="*/ 7 h 407"/>
                <a:gd name="T26" fmla="*/ 641 w 792"/>
                <a:gd name="T27" fmla="*/ 46 h 407"/>
                <a:gd name="T28" fmla="*/ 672 w 792"/>
                <a:gd name="T29" fmla="*/ 70 h 407"/>
                <a:gd name="T30" fmla="*/ 749 w 792"/>
                <a:gd name="T31" fmla="*/ 228 h 407"/>
                <a:gd name="T32" fmla="*/ 792 w 792"/>
                <a:gd name="T33" fmla="*/ 28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2" h="407">
                  <a:moveTo>
                    <a:pt x="792" y="289"/>
                  </a:moveTo>
                  <a:cubicBezTo>
                    <a:pt x="778" y="292"/>
                    <a:pt x="761" y="297"/>
                    <a:pt x="742" y="302"/>
                  </a:cubicBezTo>
                  <a:cubicBezTo>
                    <a:pt x="742" y="314"/>
                    <a:pt x="742" y="325"/>
                    <a:pt x="742" y="341"/>
                  </a:cubicBezTo>
                  <a:cubicBezTo>
                    <a:pt x="700" y="345"/>
                    <a:pt x="658" y="350"/>
                    <a:pt x="616" y="356"/>
                  </a:cubicBezTo>
                  <a:cubicBezTo>
                    <a:pt x="536" y="367"/>
                    <a:pt x="457" y="379"/>
                    <a:pt x="378" y="393"/>
                  </a:cubicBezTo>
                  <a:cubicBezTo>
                    <a:pt x="299" y="407"/>
                    <a:pt x="224" y="396"/>
                    <a:pt x="148" y="376"/>
                  </a:cubicBezTo>
                  <a:cubicBezTo>
                    <a:pt x="78" y="358"/>
                    <a:pt x="76" y="358"/>
                    <a:pt x="70" y="286"/>
                  </a:cubicBezTo>
                  <a:cubicBezTo>
                    <a:pt x="67" y="256"/>
                    <a:pt x="54" y="246"/>
                    <a:pt x="28" y="243"/>
                  </a:cubicBezTo>
                  <a:cubicBezTo>
                    <a:pt x="20" y="242"/>
                    <a:pt x="12" y="240"/>
                    <a:pt x="0" y="237"/>
                  </a:cubicBezTo>
                  <a:cubicBezTo>
                    <a:pt x="45" y="170"/>
                    <a:pt x="89" y="107"/>
                    <a:pt x="132" y="43"/>
                  </a:cubicBezTo>
                  <a:cubicBezTo>
                    <a:pt x="138" y="34"/>
                    <a:pt x="142" y="24"/>
                    <a:pt x="149" y="17"/>
                  </a:cubicBezTo>
                  <a:cubicBezTo>
                    <a:pt x="154" y="11"/>
                    <a:pt x="162" y="3"/>
                    <a:pt x="169" y="3"/>
                  </a:cubicBezTo>
                  <a:cubicBezTo>
                    <a:pt x="257" y="3"/>
                    <a:pt x="346" y="0"/>
                    <a:pt x="433" y="7"/>
                  </a:cubicBezTo>
                  <a:cubicBezTo>
                    <a:pt x="503" y="13"/>
                    <a:pt x="572" y="31"/>
                    <a:pt x="641" y="46"/>
                  </a:cubicBezTo>
                  <a:cubicBezTo>
                    <a:pt x="653" y="48"/>
                    <a:pt x="667" y="59"/>
                    <a:pt x="672" y="70"/>
                  </a:cubicBezTo>
                  <a:cubicBezTo>
                    <a:pt x="699" y="122"/>
                    <a:pt x="722" y="176"/>
                    <a:pt x="749" y="228"/>
                  </a:cubicBezTo>
                  <a:cubicBezTo>
                    <a:pt x="760" y="250"/>
                    <a:pt x="777" y="268"/>
                    <a:pt x="792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65"/>
            <p:cNvSpPr>
              <a:spLocks noEditPoints="1"/>
            </p:cNvSpPr>
            <p:nvPr/>
          </p:nvSpPr>
          <p:spPr bwMode="auto">
            <a:xfrm>
              <a:off x="2560668" y="5723032"/>
              <a:ext cx="193677" cy="188916"/>
            </a:xfrm>
            <a:custGeom>
              <a:avLst/>
              <a:gdLst>
                <a:gd name="T0" fmla="*/ 237 w 539"/>
                <a:gd name="T1" fmla="*/ 273 h 526"/>
                <a:gd name="T2" fmla="*/ 390 w 539"/>
                <a:gd name="T3" fmla="*/ 324 h 526"/>
                <a:gd name="T4" fmla="*/ 465 w 539"/>
                <a:gd name="T5" fmla="*/ 381 h 526"/>
                <a:gd name="T6" fmla="*/ 497 w 539"/>
                <a:gd name="T7" fmla="*/ 410 h 526"/>
                <a:gd name="T8" fmla="*/ 539 w 539"/>
                <a:gd name="T9" fmla="*/ 526 h 526"/>
                <a:gd name="T10" fmla="*/ 405 w 539"/>
                <a:gd name="T11" fmla="*/ 440 h 526"/>
                <a:gd name="T12" fmla="*/ 383 w 539"/>
                <a:gd name="T13" fmla="*/ 434 h 526"/>
                <a:gd name="T14" fmla="*/ 207 w 539"/>
                <a:gd name="T15" fmla="*/ 506 h 526"/>
                <a:gd name="T16" fmla="*/ 181 w 539"/>
                <a:gd name="T17" fmla="*/ 455 h 526"/>
                <a:gd name="T18" fmla="*/ 168 w 539"/>
                <a:gd name="T19" fmla="*/ 433 h 526"/>
                <a:gd name="T20" fmla="*/ 65 w 539"/>
                <a:gd name="T21" fmla="*/ 327 h 526"/>
                <a:gd name="T22" fmla="*/ 124 w 539"/>
                <a:gd name="T23" fmla="*/ 288 h 526"/>
                <a:gd name="T24" fmla="*/ 0 w 539"/>
                <a:gd name="T25" fmla="*/ 118 h 526"/>
                <a:gd name="T26" fmla="*/ 174 w 539"/>
                <a:gd name="T27" fmla="*/ 0 h 526"/>
                <a:gd name="T28" fmla="*/ 199 w 539"/>
                <a:gd name="T29" fmla="*/ 36 h 526"/>
                <a:gd name="T30" fmla="*/ 153 w 539"/>
                <a:gd name="T31" fmla="*/ 71 h 526"/>
                <a:gd name="T32" fmla="*/ 256 w 539"/>
                <a:gd name="T33" fmla="*/ 209 h 526"/>
                <a:gd name="T34" fmla="*/ 306 w 539"/>
                <a:gd name="T35" fmla="*/ 181 h 526"/>
                <a:gd name="T36" fmla="*/ 336 w 539"/>
                <a:gd name="T37" fmla="*/ 218 h 526"/>
                <a:gd name="T38" fmla="*/ 237 w 539"/>
                <a:gd name="T39" fmla="*/ 273 h 526"/>
                <a:gd name="T40" fmla="*/ 70 w 539"/>
                <a:gd name="T41" fmla="*/ 133 h 526"/>
                <a:gd name="T42" fmla="*/ 70 w 539"/>
                <a:gd name="T43" fmla="*/ 133 h 526"/>
                <a:gd name="T44" fmla="*/ 166 w 539"/>
                <a:gd name="T45" fmla="*/ 262 h 526"/>
                <a:gd name="T46" fmla="*/ 231 w 539"/>
                <a:gd name="T47" fmla="*/ 221 h 526"/>
                <a:gd name="T48" fmla="*/ 180 w 539"/>
                <a:gd name="T49" fmla="*/ 150 h 526"/>
                <a:gd name="T50" fmla="*/ 132 w 539"/>
                <a:gd name="T51" fmla="*/ 95 h 526"/>
                <a:gd name="T52" fmla="*/ 81 w 539"/>
                <a:gd name="T53" fmla="*/ 126 h 526"/>
                <a:gd name="T54" fmla="*/ 70 w 539"/>
                <a:gd name="T55" fmla="*/ 13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526">
                  <a:moveTo>
                    <a:pt x="237" y="273"/>
                  </a:moveTo>
                  <a:cubicBezTo>
                    <a:pt x="292" y="292"/>
                    <a:pt x="340" y="310"/>
                    <a:pt x="390" y="324"/>
                  </a:cubicBezTo>
                  <a:cubicBezTo>
                    <a:pt x="424" y="333"/>
                    <a:pt x="440" y="361"/>
                    <a:pt x="465" y="381"/>
                  </a:cubicBezTo>
                  <a:cubicBezTo>
                    <a:pt x="476" y="390"/>
                    <a:pt x="485" y="403"/>
                    <a:pt x="497" y="410"/>
                  </a:cubicBezTo>
                  <a:cubicBezTo>
                    <a:pt x="539" y="438"/>
                    <a:pt x="539" y="479"/>
                    <a:pt x="539" y="526"/>
                  </a:cubicBezTo>
                  <a:cubicBezTo>
                    <a:pt x="492" y="496"/>
                    <a:pt x="449" y="468"/>
                    <a:pt x="405" y="440"/>
                  </a:cubicBezTo>
                  <a:cubicBezTo>
                    <a:pt x="399" y="436"/>
                    <a:pt x="389" y="432"/>
                    <a:pt x="383" y="434"/>
                  </a:cubicBezTo>
                  <a:cubicBezTo>
                    <a:pt x="326" y="456"/>
                    <a:pt x="270" y="480"/>
                    <a:pt x="207" y="506"/>
                  </a:cubicBezTo>
                  <a:cubicBezTo>
                    <a:pt x="199" y="489"/>
                    <a:pt x="190" y="472"/>
                    <a:pt x="181" y="455"/>
                  </a:cubicBezTo>
                  <a:cubicBezTo>
                    <a:pt x="177" y="448"/>
                    <a:pt x="173" y="440"/>
                    <a:pt x="168" y="433"/>
                  </a:cubicBezTo>
                  <a:cubicBezTo>
                    <a:pt x="134" y="398"/>
                    <a:pt x="100" y="363"/>
                    <a:pt x="65" y="327"/>
                  </a:cubicBezTo>
                  <a:cubicBezTo>
                    <a:pt x="87" y="313"/>
                    <a:pt x="105" y="301"/>
                    <a:pt x="124" y="288"/>
                  </a:cubicBezTo>
                  <a:cubicBezTo>
                    <a:pt x="82" y="230"/>
                    <a:pt x="42" y="174"/>
                    <a:pt x="0" y="118"/>
                  </a:cubicBezTo>
                  <a:cubicBezTo>
                    <a:pt x="57" y="79"/>
                    <a:pt x="115" y="40"/>
                    <a:pt x="174" y="0"/>
                  </a:cubicBezTo>
                  <a:cubicBezTo>
                    <a:pt x="182" y="12"/>
                    <a:pt x="190" y="23"/>
                    <a:pt x="199" y="36"/>
                  </a:cubicBezTo>
                  <a:cubicBezTo>
                    <a:pt x="184" y="48"/>
                    <a:pt x="170" y="58"/>
                    <a:pt x="153" y="71"/>
                  </a:cubicBezTo>
                  <a:cubicBezTo>
                    <a:pt x="187" y="117"/>
                    <a:pt x="221" y="163"/>
                    <a:pt x="256" y="209"/>
                  </a:cubicBezTo>
                  <a:cubicBezTo>
                    <a:pt x="274" y="199"/>
                    <a:pt x="289" y="190"/>
                    <a:pt x="306" y="181"/>
                  </a:cubicBezTo>
                  <a:cubicBezTo>
                    <a:pt x="316" y="193"/>
                    <a:pt x="326" y="205"/>
                    <a:pt x="336" y="218"/>
                  </a:cubicBezTo>
                  <a:cubicBezTo>
                    <a:pt x="304" y="236"/>
                    <a:pt x="273" y="253"/>
                    <a:pt x="237" y="273"/>
                  </a:cubicBezTo>
                  <a:close/>
                  <a:moveTo>
                    <a:pt x="70" y="133"/>
                  </a:moveTo>
                  <a:lnTo>
                    <a:pt x="70" y="133"/>
                  </a:lnTo>
                  <a:cubicBezTo>
                    <a:pt x="102" y="177"/>
                    <a:pt x="134" y="219"/>
                    <a:pt x="166" y="262"/>
                  </a:cubicBezTo>
                  <a:cubicBezTo>
                    <a:pt x="190" y="247"/>
                    <a:pt x="209" y="235"/>
                    <a:pt x="231" y="221"/>
                  </a:cubicBezTo>
                  <a:cubicBezTo>
                    <a:pt x="212" y="195"/>
                    <a:pt x="197" y="172"/>
                    <a:pt x="180" y="150"/>
                  </a:cubicBezTo>
                  <a:cubicBezTo>
                    <a:pt x="165" y="131"/>
                    <a:pt x="152" y="106"/>
                    <a:pt x="132" y="95"/>
                  </a:cubicBezTo>
                  <a:cubicBezTo>
                    <a:pt x="123" y="90"/>
                    <a:pt x="99" y="115"/>
                    <a:pt x="81" y="126"/>
                  </a:cubicBezTo>
                  <a:cubicBezTo>
                    <a:pt x="78" y="128"/>
                    <a:pt x="75" y="130"/>
                    <a:pt x="7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1951061" y="5830984"/>
              <a:ext cx="192090" cy="161928"/>
            </a:xfrm>
            <a:custGeom>
              <a:avLst/>
              <a:gdLst>
                <a:gd name="T0" fmla="*/ 209 w 531"/>
                <a:gd name="T1" fmla="*/ 153 h 448"/>
                <a:gd name="T2" fmla="*/ 234 w 531"/>
                <a:gd name="T3" fmla="*/ 270 h 448"/>
                <a:gd name="T4" fmla="*/ 319 w 531"/>
                <a:gd name="T5" fmla="*/ 220 h 448"/>
                <a:gd name="T6" fmla="*/ 304 w 531"/>
                <a:gd name="T7" fmla="*/ 120 h 448"/>
                <a:gd name="T8" fmla="*/ 280 w 531"/>
                <a:gd name="T9" fmla="*/ 11 h 448"/>
                <a:gd name="T10" fmla="*/ 328 w 531"/>
                <a:gd name="T11" fmla="*/ 0 h 448"/>
                <a:gd name="T12" fmla="*/ 364 w 531"/>
                <a:gd name="T13" fmla="*/ 197 h 448"/>
                <a:gd name="T14" fmla="*/ 433 w 531"/>
                <a:gd name="T15" fmla="*/ 231 h 448"/>
                <a:gd name="T16" fmla="*/ 497 w 531"/>
                <a:gd name="T17" fmla="*/ 244 h 448"/>
                <a:gd name="T18" fmla="*/ 531 w 531"/>
                <a:gd name="T19" fmla="*/ 314 h 448"/>
                <a:gd name="T20" fmla="*/ 374 w 531"/>
                <a:gd name="T21" fmla="*/ 406 h 448"/>
                <a:gd name="T22" fmla="*/ 314 w 531"/>
                <a:gd name="T23" fmla="*/ 408 h 448"/>
                <a:gd name="T24" fmla="*/ 190 w 531"/>
                <a:gd name="T25" fmla="*/ 439 h 448"/>
                <a:gd name="T26" fmla="*/ 172 w 531"/>
                <a:gd name="T27" fmla="*/ 447 h 448"/>
                <a:gd name="T28" fmla="*/ 0 w 531"/>
                <a:gd name="T29" fmla="*/ 447 h 448"/>
                <a:gd name="T30" fmla="*/ 69 w 531"/>
                <a:gd name="T31" fmla="*/ 317 h 448"/>
                <a:gd name="T32" fmla="*/ 93 w 531"/>
                <a:gd name="T33" fmla="*/ 304 h 448"/>
                <a:gd name="T34" fmla="*/ 187 w 531"/>
                <a:gd name="T35" fmla="*/ 283 h 448"/>
                <a:gd name="T36" fmla="*/ 163 w 531"/>
                <a:gd name="T37" fmla="*/ 165 h 448"/>
                <a:gd name="T38" fmla="*/ 209 w 531"/>
                <a:gd name="T39" fmla="*/ 15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1" h="448">
                  <a:moveTo>
                    <a:pt x="209" y="153"/>
                  </a:moveTo>
                  <a:cubicBezTo>
                    <a:pt x="218" y="194"/>
                    <a:pt x="226" y="232"/>
                    <a:pt x="234" y="270"/>
                  </a:cubicBezTo>
                  <a:cubicBezTo>
                    <a:pt x="287" y="279"/>
                    <a:pt x="324" y="258"/>
                    <a:pt x="319" y="220"/>
                  </a:cubicBezTo>
                  <a:cubicBezTo>
                    <a:pt x="316" y="186"/>
                    <a:pt x="310" y="153"/>
                    <a:pt x="304" y="120"/>
                  </a:cubicBezTo>
                  <a:cubicBezTo>
                    <a:pt x="297" y="84"/>
                    <a:pt x="289" y="48"/>
                    <a:pt x="280" y="11"/>
                  </a:cubicBezTo>
                  <a:cubicBezTo>
                    <a:pt x="297" y="7"/>
                    <a:pt x="311" y="4"/>
                    <a:pt x="328" y="0"/>
                  </a:cubicBezTo>
                  <a:cubicBezTo>
                    <a:pt x="341" y="67"/>
                    <a:pt x="352" y="132"/>
                    <a:pt x="364" y="197"/>
                  </a:cubicBezTo>
                  <a:cubicBezTo>
                    <a:pt x="418" y="197"/>
                    <a:pt x="425" y="201"/>
                    <a:pt x="433" y="231"/>
                  </a:cubicBezTo>
                  <a:cubicBezTo>
                    <a:pt x="452" y="244"/>
                    <a:pt x="482" y="211"/>
                    <a:pt x="497" y="244"/>
                  </a:cubicBezTo>
                  <a:cubicBezTo>
                    <a:pt x="507" y="266"/>
                    <a:pt x="518" y="288"/>
                    <a:pt x="531" y="314"/>
                  </a:cubicBezTo>
                  <a:cubicBezTo>
                    <a:pt x="479" y="345"/>
                    <a:pt x="428" y="378"/>
                    <a:pt x="374" y="406"/>
                  </a:cubicBezTo>
                  <a:cubicBezTo>
                    <a:pt x="358" y="414"/>
                    <a:pt x="334" y="410"/>
                    <a:pt x="314" y="408"/>
                  </a:cubicBezTo>
                  <a:cubicBezTo>
                    <a:pt x="269" y="403"/>
                    <a:pt x="227" y="409"/>
                    <a:pt x="190" y="439"/>
                  </a:cubicBezTo>
                  <a:cubicBezTo>
                    <a:pt x="185" y="443"/>
                    <a:pt x="178" y="447"/>
                    <a:pt x="172" y="447"/>
                  </a:cubicBezTo>
                  <a:cubicBezTo>
                    <a:pt x="116" y="448"/>
                    <a:pt x="60" y="447"/>
                    <a:pt x="0" y="447"/>
                  </a:cubicBezTo>
                  <a:cubicBezTo>
                    <a:pt x="24" y="401"/>
                    <a:pt x="46" y="359"/>
                    <a:pt x="69" y="317"/>
                  </a:cubicBezTo>
                  <a:cubicBezTo>
                    <a:pt x="73" y="311"/>
                    <a:pt x="85" y="307"/>
                    <a:pt x="93" y="304"/>
                  </a:cubicBezTo>
                  <a:cubicBezTo>
                    <a:pt x="123" y="297"/>
                    <a:pt x="154" y="291"/>
                    <a:pt x="187" y="283"/>
                  </a:cubicBezTo>
                  <a:cubicBezTo>
                    <a:pt x="179" y="244"/>
                    <a:pt x="171" y="206"/>
                    <a:pt x="163" y="165"/>
                  </a:cubicBezTo>
                  <a:cubicBezTo>
                    <a:pt x="178" y="161"/>
                    <a:pt x="192" y="157"/>
                    <a:pt x="209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2344766" y="5475378"/>
              <a:ext cx="120651" cy="111127"/>
            </a:xfrm>
            <a:custGeom>
              <a:avLst/>
              <a:gdLst>
                <a:gd name="T0" fmla="*/ 215 w 338"/>
                <a:gd name="T1" fmla="*/ 259 h 310"/>
                <a:gd name="T2" fmla="*/ 33 w 338"/>
                <a:gd name="T3" fmla="*/ 229 h 310"/>
                <a:gd name="T4" fmla="*/ 42 w 338"/>
                <a:gd name="T5" fmla="*/ 64 h 310"/>
                <a:gd name="T6" fmla="*/ 223 w 338"/>
                <a:gd name="T7" fmla="*/ 53 h 310"/>
                <a:gd name="T8" fmla="*/ 262 w 338"/>
                <a:gd name="T9" fmla="*/ 117 h 310"/>
                <a:gd name="T10" fmla="*/ 316 w 338"/>
                <a:gd name="T11" fmla="*/ 213 h 310"/>
                <a:gd name="T12" fmla="*/ 335 w 338"/>
                <a:gd name="T13" fmla="*/ 249 h 310"/>
                <a:gd name="T14" fmla="*/ 331 w 338"/>
                <a:gd name="T15" fmla="*/ 280 h 310"/>
                <a:gd name="T16" fmla="*/ 299 w 338"/>
                <a:gd name="T17" fmla="*/ 281 h 310"/>
                <a:gd name="T18" fmla="*/ 188 w 338"/>
                <a:gd name="T19" fmla="*/ 186 h 310"/>
                <a:gd name="T20" fmla="*/ 152 w 338"/>
                <a:gd name="T21" fmla="*/ 123 h 310"/>
                <a:gd name="T22" fmla="*/ 215 w 338"/>
                <a:gd name="T23" fmla="*/ 25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10">
                  <a:moveTo>
                    <a:pt x="215" y="259"/>
                  </a:moveTo>
                  <a:cubicBezTo>
                    <a:pt x="147" y="310"/>
                    <a:pt x="68" y="276"/>
                    <a:pt x="33" y="229"/>
                  </a:cubicBezTo>
                  <a:cubicBezTo>
                    <a:pt x="0" y="186"/>
                    <a:pt x="6" y="98"/>
                    <a:pt x="42" y="64"/>
                  </a:cubicBezTo>
                  <a:cubicBezTo>
                    <a:pt x="109" y="0"/>
                    <a:pt x="188" y="14"/>
                    <a:pt x="223" y="53"/>
                  </a:cubicBezTo>
                  <a:cubicBezTo>
                    <a:pt x="240" y="71"/>
                    <a:pt x="259" y="94"/>
                    <a:pt x="262" y="117"/>
                  </a:cubicBezTo>
                  <a:cubicBezTo>
                    <a:pt x="268" y="158"/>
                    <a:pt x="299" y="181"/>
                    <a:pt x="316" y="213"/>
                  </a:cubicBezTo>
                  <a:cubicBezTo>
                    <a:pt x="322" y="225"/>
                    <a:pt x="332" y="236"/>
                    <a:pt x="335" y="249"/>
                  </a:cubicBezTo>
                  <a:cubicBezTo>
                    <a:pt x="338" y="259"/>
                    <a:pt x="337" y="275"/>
                    <a:pt x="331" y="280"/>
                  </a:cubicBezTo>
                  <a:cubicBezTo>
                    <a:pt x="324" y="286"/>
                    <a:pt x="308" y="285"/>
                    <a:pt x="299" y="281"/>
                  </a:cubicBezTo>
                  <a:cubicBezTo>
                    <a:pt x="253" y="260"/>
                    <a:pt x="217" y="226"/>
                    <a:pt x="188" y="186"/>
                  </a:cubicBezTo>
                  <a:cubicBezTo>
                    <a:pt x="174" y="166"/>
                    <a:pt x="163" y="143"/>
                    <a:pt x="152" y="123"/>
                  </a:cubicBezTo>
                  <a:cubicBezTo>
                    <a:pt x="147" y="149"/>
                    <a:pt x="164" y="187"/>
                    <a:pt x="215" y="2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2292378" y="5572217"/>
              <a:ext cx="103189" cy="188916"/>
            </a:xfrm>
            <a:custGeom>
              <a:avLst/>
              <a:gdLst>
                <a:gd name="T0" fmla="*/ 6 w 288"/>
                <a:gd name="T1" fmla="*/ 106 h 526"/>
                <a:gd name="T2" fmla="*/ 9 w 288"/>
                <a:gd name="T3" fmla="*/ 45 h 526"/>
                <a:gd name="T4" fmla="*/ 62 w 288"/>
                <a:gd name="T5" fmla="*/ 2 h 526"/>
                <a:gd name="T6" fmla="*/ 103 w 288"/>
                <a:gd name="T7" fmla="*/ 51 h 526"/>
                <a:gd name="T8" fmla="*/ 121 w 288"/>
                <a:gd name="T9" fmla="*/ 214 h 526"/>
                <a:gd name="T10" fmla="*/ 193 w 288"/>
                <a:gd name="T11" fmla="*/ 351 h 526"/>
                <a:gd name="T12" fmla="*/ 273 w 288"/>
                <a:gd name="T13" fmla="*/ 444 h 526"/>
                <a:gd name="T14" fmla="*/ 273 w 288"/>
                <a:gd name="T15" fmla="*/ 508 h 526"/>
                <a:gd name="T16" fmla="*/ 199 w 288"/>
                <a:gd name="T17" fmla="*/ 505 h 526"/>
                <a:gd name="T18" fmla="*/ 33 w 288"/>
                <a:gd name="T19" fmla="*/ 248 h 526"/>
                <a:gd name="T20" fmla="*/ 0 w 288"/>
                <a:gd name="T21" fmla="*/ 108 h 526"/>
                <a:gd name="T22" fmla="*/ 6 w 288"/>
                <a:gd name="T23" fmla="*/ 10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8" h="526">
                  <a:moveTo>
                    <a:pt x="6" y="106"/>
                  </a:moveTo>
                  <a:cubicBezTo>
                    <a:pt x="7" y="86"/>
                    <a:pt x="7" y="65"/>
                    <a:pt x="9" y="45"/>
                  </a:cubicBezTo>
                  <a:cubicBezTo>
                    <a:pt x="12" y="19"/>
                    <a:pt x="37" y="0"/>
                    <a:pt x="62" y="2"/>
                  </a:cubicBezTo>
                  <a:cubicBezTo>
                    <a:pt x="84" y="4"/>
                    <a:pt x="106" y="28"/>
                    <a:pt x="103" y="51"/>
                  </a:cubicBezTo>
                  <a:cubicBezTo>
                    <a:pt x="95" y="107"/>
                    <a:pt x="100" y="162"/>
                    <a:pt x="121" y="214"/>
                  </a:cubicBezTo>
                  <a:cubicBezTo>
                    <a:pt x="140" y="261"/>
                    <a:pt x="165" y="308"/>
                    <a:pt x="193" y="351"/>
                  </a:cubicBezTo>
                  <a:cubicBezTo>
                    <a:pt x="215" y="385"/>
                    <a:pt x="247" y="413"/>
                    <a:pt x="273" y="444"/>
                  </a:cubicBezTo>
                  <a:cubicBezTo>
                    <a:pt x="288" y="461"/>
                    <a:pt x="288" y="496"/>
                    <a:pt x="273" y="508"/>
                  </a:cubicBezTo>
                  <a:cubicBezTo>
                    <a:pt x="253" y="526"/>
                    <a:pt x="220" y="525"/>
                    <a:pt x="199" y="505"/>
                  </a:cubicBezTo>
                  <a:cubicBezTo>
                    <a:pt x="124" y="432"/>
                    <a:pt x="63" y="349"/>
                    <a:pt x="33" y="248"/>
                  </a:cubicBezTo>
                  <a:cubicBezTo>
                    <a:pt x="19" y="202"/>
                    <a:pt x="11" y="154"/>
                    <a:pt x="0" y="108"/>
                  </a:cubicBezTo>
                  <a:cubicBezTo>
                    <a:pt x="2" y="107"/>
                    <a:pt x="4" y="106"/>
                    <a:pt x="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69"/>
            <p:cNvSpPr>
              <a:spLocks noEditPoints="1"/>
            </p:cNvSpPr>
            <p:nvPr/>
          </p:nvSpPr>
          <p:spPr bwMode="auto">
            <a:xfrm>
              <a:off x="2263802" y="5946873"/>
              <a:ext cx="130177" cy="79376"/>
            </a:xfrm>
            <a:custGeom>
              <a:avLst/>
              <a:gdLst>
                <a:gd name="T0" fmla="*/ 329 w 362"/>
                <a:gd name="T1" fmla="*/ 0 h 223"/>
                <a:gd name="T2" fmla="*/ 362 w 362"/>
                <a:gd name="T3" fmla="*/ 91 h 223"/>
                <a:gd name="T4" fmla="*/ 348 w 362"/>
                <a:gd name="T5" fmla="*/ 93 h 223"/>
                <a:gd name="T6" fmla="*/ 249 w 362"/>
                <a:gd name="T7" fmla="*/ 146 h 223"/>
                <a:gd name="T8" fmla="*/ 197 w 362"/>
                <a:gd name="T9" fmla="*/ 223 h 223"/>
                <a:gd name="T10" fmla="*/ 90 w 362"/>
                <a:gd name="T11" fmla="*/ 198 h 223"/>
                <a:gd name="T12" fmla="*/ 81 w 362"/>
                <a:gd name="T13" fmla="*/ 195 h 223"/>
                <a:gd name="T14" fmla="*/ 30 w 362"/>
                <a:gd name="T15" fmla="*/ 182 h 223"/>
                <a:gd name="T16" fmla="*/ 0 w 362"/>
                <a:gd name="T17" fmla="*/ 101 h 223"/>
                <a:gd name="T18" fmla="*/ 329 w 362"/>
                <a:gd name="T19" fmla="*/ 0 h 223"/>
                <a:gd name="T20" fmla="*/ 38 w 362"/>
                <a:gd name="T21" fmla="*/ 135 h 223"/>
                <a:gd name="T22" fmla="*/ 38 w 362"/>
                <a:gd name="T23" fmla="*/ 135 h 223"/>
                <a:gd name="T24" fmla="*/ 44 w 362"/>
                <a:gd name="T25" fmla="*/ 139 h 223"/>
                <a:gd name="T26" fmla="*/ 243 w 362"/>
                <a:gd name="T27" fmla="*/ 77 h 223"/>
                <a:gd name="T28" fmla="*/ 241 w 362"/>
                <a:gd name="T29" fmla="*/ 69 h 223"/>
                <a:gd name="T30" fmla="*/ 231 w 362"/>
                <a:gd name="T31" fmla="*/ 68 h 223"/>
                <a:gd name="T32" fmla="*/ 49 w 362"/>
                <a:gd name="T33" fmla="*/ 118 h 223"/>
                <a:gd name="T34" fmla="*/ 38 w 362"/>
                <a:gd name="T35" fmla="*/ 13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2" h="223">
                  <a:moveTo>
                    <a:pt x="329" y="0"/>
                  </a:moveTo>
                  <a:cubicBezTo>
                    <a:pt x="340" y="31"/>
                    <a:pt x="350" y="60"/>
                    <a:pt x="362" y="91"/>
                  </a:cubicBezTo>
                  <a:cubicBezTo>
                    <a:pt x="355" y="92"/>
                    <a:pt x="351" y="94"/>
                    <a:pt x="348" y="93"/>
                  </a:cubicBezTo>
                  <a:cubicBezTo>
                    <a:pt x="299" y="81"/>
                    <a:pt x="272" y="109"/>
                    <a:pt x="249" y="146"/>
                  </a:cubicBezTo>
                  <a:cubicBezTo>
                    <a:pt x="233" y="171"/>
                    <a:pt x="216" y="195"/>
                    <a:pt x="197" y="223"/>
                  </a:cubicBezTo>
                  <a:cubicBezTo>
                    <a:pt x="162" y="214"/>
                    <a:pt x="126" y="206"/>
                    <a:pt x="90" y="198"/>
                  </a:cubicBezTo>
                  <a:cubicBezTo>
                    <a:pt x="87" y="197"/>
                    <a:pt x="84" y="195"/>
                    <a:pt x="81" y="195"/>
                  </a:cubicBezTo>
                  <a:cubicBezTo>
                    <a:pt x="64" y="191"/>
                    <a:pt x="37" y="193"/>
                    <a:pt x="30" y="182"/>
                  </a:cubicBezTo>
                  <a:cubicBezTo>
                    <a:pt x="15" y="160"/>
                    <a:pt x="10" y="131"/>
                    <a:pt x="0" y="101"/>
                  </a:cubicBezTo>
                  <a:cubicBezTo>
                    <a:pt x="110" y="67"/>
                    <a:pt x="217" y="34"/>
                    <a:pt x="329" y="0"/>
                  </a:cubicBezTo>
                  <a:close/>
                  <a:moveTo>
                    <a:pt x="38" y="135"/>
                  </a:moveTo>
                  <a:lnTo>
                    <a:pt x="38" y="135"/>
                  </a:lnTo>
                  <a:cubicBezTo>
                    <a:pt x="40" y="136"/>
                    <a:pt x="42" y="138"/>
                    <a:pt x="44" y="139"/>
                  </a:cubicBezTo>
                  <a:cubicBezTo>
                    <a:pt x="110" y="119"/>
                    <a:pt x="177" y="98"/>
                    <a:pt x="243" y="77"/>
                  </a:cubicBezTo>
                  <a:cubicBezTo>
                    <a:pt x="242" y="74"/>
                    <a:pt x="241" y="71"/>
                    <a:pt x="241" y="69"/>
                  </a:cubicBezTo>
                  <a:cubicBezTo>
                    <a:pt x="237" y="68"/>
                    <a:pt x="234" y="67"/>
                    <a:pt x="231" y="68"/>
                  </a:cubicBezTo>
                  <a:cubicBezTo>
                    <a:pt x="170" y="84"/>
                    <a:pt x="110" y="100"/>
                    <a:pt x="49" y="118"/>
                  </a:cubicBezTo>
                  <a:cubicBezTo>
                    <a:pt x="44" y="119"/>
                    <a:pt x="41" y="129"/>
                    <a:pt x="38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2159026" y="5434102"/>
              <a:ext cx="142877" cy="82551"/>
            </a:xfrm>
            <a:custGeom>
              <a:avLst/>
              <a:gdLst>
                <a:gd name="T0" fmla="*/ 259 w 395"/>
                <a:gd name="T1" fmla="*/ 0 h 227"/>
                <a:gd name="T2" fmla="*/ 294 w 395"/>
                <a:gd name="T3" fmla="*/ 10 h 227"/>
                <a:gd name="T4" fmla="*/ 265 w 395"/>
                <a:gd name="T5" fmla="*/ 74 h 227"/>
                <a:gd name="T6" fmla="*/ 333 w 395"/>
                <a:gd name="T7" fmla="*/ 173 h 227"/>
                <a:gd name="T8" fmla="*/ 379 w 395"/>
                <a:gd name="T9" fmla="*/ 141 h 227"/>
                <a:gd name="T10" fmla="*/ 395 w 395"/>
                <a:gd name="T11" fmla="*/ 163 h 227"/>
                <a:gd name="T12" fmla="*/ 345 w 395"/>
                <a:gd name="T13" fmla="*/ 227 h 227"/>
                <a:gd name="T14" fmla="*/ 0 w 395"/>
                <a:gd name="T15" fmla="*/ 69 h 227"/>
                <a:gd name="T16" fmla="*/ 94 w 395"/>
                <a:gd name="T17" fmla="*/ 44 h 227"/>
                <a:gd name="T18" fmla="*/ 223 w 395"/>
                <a:gd name="T19" fmla="*/ 62 h 227"/>
                <a:gd name="T20" fmla="*/ 241 w 395"/>
                <a:gd name="T21" fmla="*/ 43 h 227"/>
                <a:gd name="T22" fmla="*/ 259 w 395"/>
                <a:gd name="T2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5" h="227">
                  <a:moveTo>
                    <a:pt x="259" y="0"/>
                  </a:moveTo>
                  <a:cubicBezTo>
                    <a:pt x="270" y="3"/>
                    <a:pt x="280" y="6"/>
                    <a:pt x="294" y="10"/>
                  </a:cubicBezTo>
                  <a:cubicBezTo>
                    <a:pt x="283" y="34"/>
                    <a:pt x="273" y="56"/>
                    <a:pt x="265" y="74"/>
                  </a:cubicBezTo>
                  <a:cubicBezTo>
                    <a:pt x="289" y="108"/>
                    <a:pt x="310" y="140"/>
                    <a:pt x="333" y="173"/>
                  </a:cubicBezTo>
                  <a:cubicBezTo>
                    <a:pt x="350" y="161"/>
                    <a:pt x="363" y="152"/>
                    <a:pt x="379" y="141"/>
                  </a:cubicBezTo>
                  <a:cubicBezTo>
                    <a:pt x="385" y="149"/>
                    <a:pt x="391" y="157"/>
                    <a:pt x="395" y="163"/>
                  </a:cubicBezTo>
                  <a:cubicBezTo>
                    <a:pt x="379" y="184"/>
                    <a:pt x="364" y="204"/>
                    <a:pt x="345" y="227"/>
                  </a:cubicBezTo>
                  <a:cubicBezTo>
                    <a:pt x="236" y="177"/>
                    <a:pt x="118" y="123"/>
                    <a:pt x="0" y="69"/>
                  </a:cubicBezTo>
                  <a:cubicBezTo>
                    <a:pt x="32" y="31"/>
                    <a:pt x="51" y="31"/>
                    <a:pt x="94" y="44"/>
                  </a:cubicBezTo>
                  <a:cubicBezTo>
                    <a:pt x="135" y="56"/>
                    <a:pt x="179" y="58"/>
                    <a:pt x="223" y="62"/>
                  </a:cubicBezTo>
                  <a:cubicBezTo>
                    <a:pt x="228" y="62"/>
                    <a:pt x="237" y="50"/>
                    <a:pt x="241" y="43"/>
                  </a:cubicBezTo>
                  <a:cubicBezTo>
                    <a:pt x="248" y="30"/>
                    <a:pt x="252" y="16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71"/>
            <p:cNvSpPr>
              <a:spLocks noEditPoints="1"/>
            </p:cNvSpPr>
            <p:nvPr/>
          </p:nvSpPr>
          <p:spPr bwMode="auto">
            <a:xfrm>
              <a:off x="2200302" y="6005612"/>
              <a:ext cx="128589" cy="66676"/>
            </a:xfrm>
            <a:custGeom>
              <a:avLst/>
              <a:gdLst>
                <a:gd name="T0" fmla="*/ 18 w 356"/>
                <a:gd name="T1" fmla="*/ 0 h 186"/>
                <a:gd name="T2" fmla="*/ 356 w 356"/>
                <a:gd name="T3" fmla="*/ 71 h 186"/>
                <a:gd name="T4" fmla="*/ 315 w 356"/>
                <a:gd name="T5" fmla="*/ 146 h 186"/>
                <a:gd name="T6" fmla="*/ 237 w 356"/>
                <a:gd name="T7" fmla="*/ 170 h 186"/>
                <a:gd name="T8" fmla="*/ 131 w 356"/>
                <a:gd name="T9" fmla="*/ 144 h 186"/>
                <a:gd name="T10" fmla="*/ 58 w 356"/>
                <a:gd name="T11" fmla="*/ 92 h 186"/>
                <a:gd name="T12" fmla="*/ 40 w 356"/>
                <a:gd name="T13" fmla="*/ 73 h 186"/>
                <a:gd name="T14" fmla="*/ 18 w 356"/>
                <a:gd name="T15" fmla="*/ 0 h 186"/>
                <a:gd name="T16" fmla="*/ 25 w 356"/>
                <a:gd name="T17" fmla="*/ 44 h 186"/>
                <a:gd name="T18" fmla="*/ 25 w 356"/>
                <a:gd name="T19" fmla="*/ 44 h 186"/>
                <a:gd name="T20" fmla="*/ 29 w 356"/>
                <a:gd name="T21" fmla="*/ 54 h 186"/>
                <a:gd name="T22" fmla="*/ 238 w 356"/>
                <a:gd name="T23" fmla="*/ 96 h 186"/>
                <a:gd name="T24" fmla="*/ 242 w 356"/>
                <a:gd name="T25" fmla="*/ 87 h 186"/>
                <a:gd name="T26" fmla="*/ 213 w 356"/>
                <a:gd name="T27" fmla="*/ 74 h 186"/>
                <a:gd name="T28" fmla="*/ 46 w 356"/>
                <a:gd name="T29" fmla="*/ 38 h 186"/>
                <a:gd name="T30" fmla="*/ 25 w 356"/>
                <a:gd name="T31" fmla="*/ 4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6" h="186">
                  <a:moveTo>
                    <a:pt x="18" y="0"/>
                  </a:moveTo>
                  <a:cubicBezTo>
                    <a:pt x="128" y="24"/>
                    <a:pt x="238" y="47"/>
                    <a:pt x="356" y="71"/>
                  </a:cubicBezTo>
                  <a:cubicBezTo>
                    <a:pt x="341" y="98"/>
                    <a:pt x="325" y="121"/>
                    <a:pt x="315" y="146"/>
                  </a:cubicBezTo>
                  <a:cubicBezTo>
                    <a:pt x="298" y="186"/>
                    <a:pt x="271" y="181"/>
                    <a:pt x="237" y="170"/>
                  </a:cubicBezTo>
                  <a:cubicBezTo>
                    <a:pt x="202" y="158"/>
                    <a:pt x="164" y="157"/>
                    <a:pt x="131" y="144"/>
                  </a:cubicBezTo>
                  <a:cubicBezTo>
                    <a:pt x="104" y="133"/>
                    <a:pt x="81" y="110"/>
                    <a:pt x="58" y="92"/>
                  </a:cubicBezTo>
                  <a:cubicBezTo>
                    <a:pt x="51" y="87"/>
                    <a:pt x="47" y="77"/>
                    <a:pt x="40" y="73"/>
                  </a:cubicBezTo>
                  <a:cubicBezTo>
                    <a:pt x="8" y="57"/>
                    <a:pt x="0" y="34"/>
                    <a:pt x="18" y="0"/>
                  </a:cubicBezTo>
                  <a:close/>
                  <a:moveTo>
                    <a:pt x="25" y="44"/>
                  </a:moveTo>
                  <a:lnTo>
                    <a:pt x="25" y="44"/>
                  </a:lnTo>
                  <a:cubicBezTo>
                    <a:pt x="26" y="47"/>
                    <a:pt x="28" y="51"/>
                    <a:pt x="29" y="54"/>
                  </a:cubicBezTo>
                  <a:cubicBezTo>
                    <a:pt x="99" y="68"/>
                    <a:pt x="168" y="82"/>
                    <a:pt x="238" y="96"/>
                  </a:cubicBezTo>
                  <a:cubicBezTo>
                    <a:pt x="240" y="93"/>
                    <a:pt x="241" y="90"/>
                    <a:pt x="242" y="87"/>
                  </a:cubicBezTo>
                  <a:cubicBezTo>
                    <a:pt x="232" y="82"/>
                    <a:pt x="223" y="76"/>
                    <a:pt x="213" y="74"/>
                  </a:cubicBezTo>
                  <a:cubicBezTo>
                    <a:pt x="157" y="61"/>
                    <a:pt x="102" y="49"/>
                    <a:pt x="46" y="38"/>
                  </a:cubicBezTo>
                  <a:cubicBezTo>
                    <a:pt x="40" y="36"/>
                    <a:pt x="32" y="42"/>
                    <a:pt x="2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72"/>
            <p:cNvSpPr>
              <a:spLocks noEditPoints="1"/>
            </p:cNvSpPr>
            <p:nvPr/>
          </p:nvSpPr>
          <p:spPr bwMode="auto">
            <a:xfrm>
              <a:off x="2586069" y="6078638"/>
              <a:ext cx="112714" cy="58738"/>
            </a:xfrm>
            <a:custGeom>
              <a:avLst/>
              <a:gdLst>
                <a:gd name="T0" fmla="*/ 295 w 314"/>
                <a:gd name="T1" fmla="*/ 0 h 163"/>
                <a:gd name="T2" fmla="*/ 314 w 314"/>
                <a:gd name="T3" fmla="*/ 102 h 163"/>
                <a:gd name="T4" fmla="*/ 24 w 314"/>
                <a:gd name="T5" fmla="*/ 163 h 163"/>
                <a:gd name="T6" fmla="*/ 0 w 314"/>
                <a:gd name="T7" fmla="*/ 63 h 163"/>
                <a:gd name="T8" fmla="*/ 295 w 314"/>
                <a:gd name="T9" fmla="*/ 0 h 163"/>
                <a:gd name="T10" fmla="*/ 26 w 314"/>
                <a:gd name="T11" fmla="*/ 76 h 163"/>
                <a:gd name="T12" fmla="*/ 26 w 314"/>
                <a:gd name="T13" fmla="*/ 76 h 163"/>
                <a:gd name="T14" fmla="*/ 30 w 314"/>
                <a:gd name="T15" fmla="*/ 87 h 163"/>
                <a:gd name="T16" fmla="*/ 185 w 314"/>
                <a:gd name="T17" fmla="*/ 55 h 163"/>
                <a:gd name="T18" fmla="*/ 181 w 314"/>
                <a:gd name="T19" fmla="*/ 41 h 163"/>
                <a:gd name="T20" fmla="*/ 26 w 314"/>
                <a:gd name="T21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4" h="163">
                  <a:moveTo>
                    <a:pt x="295" y="0"/>
                  </a:moveTo>
                  <a:cubicBezTo>
                    <a:pt x="301" y="35"/>
                    <a:pt x="307" y="67"/>
                    <a:pt x="314" y="102"/>
                  </a:cubicBezTo>
                  <a:cubicBezTo>
                    <a:pt x="216" y="123"/>
                    <a:pt x="121" y="142"/>
                    <a:pt x="24" y="163"/>
                  </a:cubicBezTo>
                  <a:cubicBezTo>
                    <a:pt x="16" y="129"/>
                    <a:pt x="8" y="99"/>
                    <a:pt x="0" y="63"/>
                  </a:cubicBezTo>
                  <a:cubicBezTo>
                    <a:pt x="98" y="42"/>
                    <a:pt x="194" y="22"/>
                    <a:pt x="295" y="0"/>
                  </a:cubicBezTo>
                  <a:close/>
                  <a:moveTo>
                    <a:pt x="26" y="76"/>
                  </a:moveTo>
                  <a:lnTo>
                    <a:pt x="26" y="76"/>
                  </a:lnTo>
                  <a:cubicBezTo>
                    <a:pt x="27" y="80"/>
                    <a:pt x="29" y="84"/>
                    <a:pt x="30" y="87"/>
                  </a:cubicBezTo>
                  <a:cubicBezTo>
                    <a:pt x="82" y="77"/>
                    <a:pt x="133" y="66"/>
                    <a:pt x="185" y="55"/>
                  </a:cubicBezTo>
                  <a:cubicBezTo>
                    <a:pt x="184" y="50"/>
                    <a:pt x="183" y="46"/>
                    <a:pt x="181" y="41"/>
                  </a:cubicBezTo>
                  <a:cubicBezTo>
                    <a:pt x="130" y="53"/>
                    <a:pt x="78" y="65"/>
                    <a:pt x="2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73"/>
            <p:cNvSpPr>
              <a:spLocks noEditPoints="1"/>
            </p:cNvSpPr>
            <p:nvPr/>
          </p:nvSpPr>
          <p:spPr bwMode="auto">
            <a:xfrm>
              <a:off x="2114576" y="6096101"/>
              <a:ext cx="112714" cy="58738"/>
            </a:xfrm>
            <a:custGeom>
              <a:avLst/>
              <a:gdLst>
                <a:gd name="T0" fmla="*/ 311 w 311"/>
                <a:gd name="T1" fmla="*/ 63 h 166"/>
                <a:gd name="T2" fmla="*/ 290 w 311"/>
                <a:gd name="T3" fmla="*/ 166 h 166"/>
                <a:gd name="T4" fmla="*/ 0 w 311"/>
                <a:gd name="T5" fmla="*/ 100 h 166"/>
                <a:gd name="T6" fmla="*/ 20 w 311"/>
                <a:gd name="T7" fmla="*/ 0 h 166"/>
                <a:gd name="T8" fmla="*/ 311 w 311"/>
                <a:gd name="T9" fmla="*/ 63 h 166"/>
                <a:gd name="T10" fmla="*/ 190 w 311"/>
                <a:gd name="T11" fmla="*/ 74 h 166"/>
                <a:gd name="T12" fmla="*/ 190 w 311"/>
                <a:gd name="T13" fmla="*/ 74 h 166"/>
                <a:gd name="T14" fmla="*/ 195 w 311"/>
                <a:gd name="T15" fmla="*/ 70 h 166"/>
                <a:gd name="T16" fmla="*/ 185 w 311"/>
                <a:gd name="T17" fmla="*/ 59 h 166"/>
                <a:gd name="T18" fmla="*/ 39 w 311"/>
                <a:gd name="T19" fmla="*/ 32 h 166"/>
                <a:gd name="T20" fmla="*/ 37 w 311"/>
                <a:gd name="T21" fmla="*/ 44 h 166"/>
                <a:gd name="T22" fmla="*/ 190 w 311"/>
                <a:gd name="T23" fmla="*/ 7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166">
                  <a:moveTo>
                    <a:pt x="311" y="63"/>
                  </a:moveTo>
                  <a:cubicBezTo>
                    <a:pt x="304" y="97"/>
                    <a:pt x="297" y="130"/>
                    <a:pt x="290" y="166"/>
                  </a:cubicBezTo>
                  <a:cubicBezTo>
                    <a:pt x="194" y="144"/>
                    <a:pt x="98" y="122"/>
                    <a:pt x="0" y="100"/>
                  </a:cubicBezTo>
                  <a:cubicBezTo>
                    <a:pt x="7" y="65"/>
                    <a:pt x="14" y="33"/>
                    <a:pt x="20" y="0"/>
                  </a:cubicBezTo>
                  <a:cubicBezTo>
                    <a:pt x="117" y="21"/>
                    <a:pt x="213" y="42"/>
                    <a:pt x="311" y="63"/>
                  </a:cubicBezTo>
                  <a:close/>
                  <a:moveTo>
                    <a:pt x="190" y="74"/>
                  </a:moveTo>
                  <a:lnTo>
                    <a:pt x="190" y="74"/>
                  </a:lnTo>
                  <a:cubicBezTo>
                    <a:pt x="192" y="73"/>
                    <a:pt x="194" y="71"/>
                    <a:pt x="195" y="70"/>
                  </a:cubicBezTo>
                  <a:cubicBezTo>
                    <a:pt x="192" y="66"/>
                    <a:pt x="189" y="59"/>
                    <a:pt x="185" y="59"/>
                  </a:cubicBezTo>
                  <a:cubicBezTo>
                    <a:pt x="137" y="49"/>
                    <a:pt x="88" y="41"/>
                    <a:pt x="39" y="32"/>
                  </a:cubicBezTo>
                  <a:cubicBezTo>
                    <a:pt x="39" y="36"/>
                    <a:pt x="38" y="40"/>
                    <a:pt x="37" y="44"/>
                  </a:cubicBezTo>
                  <a:cubicBezTo>
                    <a:pt x="88" y="54"/>
                    <a:pt x="139" y="64"/>
                    <a:pt x="19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2424142" y="5745257"/>
              <a:ext cx="93664" cy="69851"/>
            </a:xfrm>
            <a:custGeom>
              <a:avLst/>
              <a:gdLst>
                <a:gd name="T0" fmla="*/ 176 w 260"/>
                <a:gd name="T1" fmla="*/ 105 h 195"/>
                <a:gd name="T2" fmla="*/ 260 w 260"/>
                <a:gd name="T3" fmla="*/ 156 h 195"/>
                <a:gd name="T4" fmla="*/ 259 w 260"/>
                <a:gd name="T5" fmla="*/ 163 h 195"/>
                <a:gd name="T6" fmla="*/ 19 w 260"/>
                <a:gd name="T7" fmla="*/ 195 h 195"/>
                <a:gd name="T8" fmla="*/ 14 w 260"/>
                <a:gd name="T9" fmla="*/ 166 h 195"/>
                <a:gd name="T10" fmla="*/ 38 w 260"/>
                <a:gd name="T11" fmla="*/ 117 h 195"/>
                <a:gd name="T12" fmla="*/ 77 w 260"/>
                <a:gd name="T13" fmla="*/ 58 h 195"/>
                <a:gd name="T14" fmla="*/ 78 w 260"/>
                <a:gd name="T15" fmla="*/ 24 h 195"/>
                <a:gd name="T16" fmla="*/ 120 w 260"/>
                <a:gd name="T17" fmla="*/ 35 h 195"/>
                <a:gd name="T18" fmla="*/ 163 w 260"/>
                <a:gd name="T19" fmla="*/ 16 h 195"/>
                <a:gd name="T20" fmla="*/ 195 w 260"/>
                <a:gd name="T21" fmla="*/ 4 h 195"/>
                <a:gd name="T22" fmla="*/ 218 w 260"/>
                <a:gd name="T23" fmla="*/ 37 h 195"/>
                <a:gd name="T24" fmla="*/ 198 w 260"/>
                <a:gd name="T25" fmla="*/ 77 h 195"/>
                <a:gd name="T26" fmla="*/ 176 w 260"/>
                <a:gd name="T27" fmla="*/ 10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195">
                  <a:moveTo>
                    <a:pt x="176" y="105"/>
                  </a:moveTo>
                  <a:cubicBezTo>
                    <a:pt x="206" y="123"/>
                    <a:pt x="233" y="140"/>
                    <a:pt x="260" y="156"/>
                  </a:cubicBezTo>
                  <a:cubicBezTo>
                    <a:pt x="260" y="158"/>
                    <a:pt x="259" y="161"/>
                    <a:pt x="259" y="163"/>
                  </a:cubicBezTo>
                  <a:cubicBezTo>
                    <a:pt x="179" y="174"/>
                    <a:pt x="100" y="184"/>
                    <a:pt x="19" y="195"/>
                  </a:cubicBezTo>
                  <a:cubicBezTo>
                    <a:pt x="16" y="181"/>
                    <a:pt x="16" y="173"/>
                    <a:pt x="14" y="166"/>
                  </a:cubicBezTo>
                  <a:cubicBezTo>
                    <a:pt x="1" y="128"/>
                    <a:pt x="0" y="125"/>
                    <a:pt x="38" y="117"/>
                  </a:cubicBezTo>
                  <a:cubicBezTo>
                    <a:pt x="72" y="108"/>
                    <a:pt x="81" y="89"/>
                    <a:pt x="77" y="58"/>
                  </a:cubicBezTo>
                  <a:cubicBezTo>
                    <a:pt x="76" y="48"/>
                    <a:pt x="78" y="38"/>
                    <a:pt x="78" y="24"/>
                  </a:cubicBezTo>
                  <a:cubicBezTo>
                    <a:pt x="95" y="28"/>
                    <a:pt x="107" y="32"/>
                    <a:pt x="120" y="35"/>
                  </a:cubicBezTo>
                  <a:cubicBezTo>
                    <a:pt x="138" y="38"/>
                    <a:pt x="156" y="44"/>
                    <a:pt x="163" y="16"/>
                  </a:cubicBezTo>
                  <a:cubicBezTo>
                    <a:pt x="164" y="9"/>
                    <a:pt x="188" y="0"/>
                    <a:pt x="195" y="4"/>
                  </a:cubicBezTo>
                  <a:cubicBezTo>
                    <a:pt x="206" y="9"/>
                    <a:pt x="219" y="25"/>
                    <a:pt x="218" y="37"/>
                  </a:cubicBezTo>
                  <a:cubicBezTo>
                    <a:pt x="218" y="50"/>
                    <a:pt x="206" y="64"/>
                    <a:pt x="198" y="77"/>
                  </a:cubicBezTo>
                  <a:cubicBezTo>
                    <a:pt x="192" y="86"/>
                    <a:pt x="185" y="93"/>
                    <a:pt x="176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2773396" y="5910360"/>
              <a:ext cx="85726" cy="69851"/>
            </a:xfrm>
            <a:custGeom>
              <a:avLst/>
              <a:gdLst>
                <a:gd name="T0" fmla="*/ 213 w 235"/>
                <a:gd name="T1" fmla="*/ 192 h 192"/>
                <a:gd name="T2" fmla="*/ 103 w 235"/>
                <a:gd name="T3" fmla="*/ 113 h 192"/>
                <a:gd name="T4" fmla="*/ 0 w 235"/>
                <a:gd name="T5" fmla="*/ 40 h 192"/>
                <a:gd name="T6" fmla="*/ 50 w 235"/>
                <a:gd name="T7" fmla="*/ 4 h 192"/>
                <a:gd name="T8" fmla="*/ 94 w 235"/>
                <a:gd name="T9" fmla="*/ 15 h 192"/>
                <a:gd name="T10" fmla="*/ 208 w 235"/>
                <a:gd name="T11" fmla="*/ 52 h 192"/>
                <a:gd name="T12" fmla="*/ 232 w 235"/>
                <a:gd name="T13" fmla="*/ 80 h 192"/>
                <a:gd name="T14" fmla="*/ 213 w 23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92">
                  <a:moveTo>
                    <a:pt x="213" y="192"/>
                  </a:moveTo>
                  <a:cubicBezTo>
                    <a:pt x="170" y="161"/>
                    <a:pt x="137" y="137"/>
                    <a:pt x="103" y="113"/>
                  </a:cubicBezTo>
                  <a:cubicBezTo>
                    <a:pt x="70" y="89"/>
                    <a:pt x="37" y="66"/>
                    <a:pt x="0" y="40"/>
                  </a:cubicBezTo>
                  <a:cubicBezTo>
                    <a:pt x="17" y="28"/>
                    <a:pt x="32" y="11"/>
                    <a:pt x="50" y="4"/>
                  </a:cubicBezTo>
                  <a:cubicBezTo>
                    <a:pt x="62" y="0"/>
                    <a:pt x="83" y="7"/>
                    <a:pt x="94" y="15"/>
                  </a:cubicBezTo>
                  <a:cubicBezTo>
                    <a:pt x="128" y="42"/>
                    <a:pt x="168" y="48"/>
                    <a:pt x="208" y="52"/>
                  </a:cubicBezTo>
                  <a:cubicBezTo>
                    <a:pt x="226" y="54"/>
                    <a:pt x="235" y="61"/>
                    <a:pt x="232" y="80"/>
                  </a:cubicBezTo>
                  <a:cubicBezTo>
                    <a:pt x="226" y="115"/>
                    <a:pt x="220" y="150"/>
                    <a:pt x="213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2454305" y="5843684"/>
              <a:ext cx="173040" cy="138115"/>
            </a:xfrm>
            <a:custGeom>
              <a:avLst/>
              <a:gdLst>
                <a:gd name="T0" fmla="*/ 44 w 482"/>
                <a:gd name="T1" fmla="*/ 289 h 384"/>
                <a:gd name="T2" fmla="*/ 8 w 482"/>
                <a:gd name="T3" fmla="*/ 384 h 384"/>
                <a:gd name="T4" fmla="*/ 0 w 482"/>
                <a:gd name="T5" fmla="*/ 381 h 384"/>
                <a:gd name="T6" fmla="*/ 11 w 482"/>
                <a:gd name="T7" fmla="*/ 345 h 384"/>
                <a:gd name="T8" fmla="*/ 103 w 482"/>
                <a:gd name="T9" fmla="*/ 58 h 384"/>
                <a:gd name="T10" fmla="*/ 186 w 482"/>
                <a:gd name="T11" fmla="*/ 18 h 384"/>
                <a:gd name="T12" fmla="*/ 399 w 482"/>
                <a:gd name="T13" fmla="*/ 84 h 384"/>
                <a:gd name="T14" fmla="*/ 429 w 482"/>
                <a:gd name="T15" fmla="*/ 94 h 384"/>
                <a:gd name="T16" fmla="*/ 436 w 482"/>
                <a:gd name="T17" fmla="*/ 200 h 384"/>
                <a:gd name="T18" fmla="*/ 447 w 482"/>
                <a:gd name="T19" fmla="*/ 154 h 384"/>
                <a:gd name="T20" fmla="*/ 427 w 482"/>
                <a:gd name="T21" fmla="*/ 110 h 384"/>
                <a:gd name="T22" fmla="*/ 159 w 482"/>
                <a:gd name="T23" fmla="*/ 26 h 384"/>
                <a:gd name="T24" fmla="*/ 120 w 482"/>
                <a:gd name="T25" fmla="*/ 47 h 384"/>
                <a:gd name="T26" fmla="*/ 60 w 482"/>
                <a:gd name="T27" fmla="*/ 243 h 384"/>
                <a:gd name="T28" fmla="*/ 207 w 482"/>
                <a:gd name="T29" fmla="*/ 290 h 384"/>
                <a:gd name="T30" fmla="*/ 44 w 482"/>
                <a:gd name="T31" fmla="*/ 28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2" h="384">
                  <a:moveTo>
                    <a:pt x="44" y="289"/>
                  </a:moveTo>
                  <a:cubicBezTo>
                    <a:pt x="32" y="323"/>
                    <a:pt x="33" y="359"/>
                    <a:pt x="8" y="384"/>
                  </a:cubicBezTo>
                  <a:cubicBezTo>
                    <a:pt x="5" y="383"/>
                    <a:pt x="3" y="382"/>
                    <a:pt x="0" y="381"/>
                  </a:cubicBezTo>
                  <a:cubicBezTo>
                    <a:pt x="4" y="369"/>
                    <a:pt x="8" y="357"/>
                    <a:pt x="11" y="345"/>
                  </a:cubicBezTo>
                  <a:cubicBezTo>
                    <a:pt x="42" y="249"/>
                    <a:pt x="72" y="153"/>
                    <a:pt x="103" y="58"/>
                  </a:cubicBezTo>
                  <a:cubicBezTo>
                    <a:pt x="121" y="3"/>
                    <a:pt x="131" y="0"/>
                    <a:pt x="186" y="18"/>
                  </a:cubicBezTo>
                  <a:cubicBezTo>
                    <a:pt x="256" y="41"/>
                    <a:pt x="328" y="62"/>
                    <a:pt x="399" y="84"/>
                  </a:cubicBezTo>
                  <a:cubicBezTo>
                    <a:pt x="409" y="87"/>
                    <a:pt x="419" y="90"/>
                    <a:pt x="429" y="94"/>
                  </a:cubicBezTo>
                  <a:cubicBezTo>
                    <a:pt x="476" y="112"/>
                    <a:pt x="482" y="161"/>
                    <a:pt x="436" y="200"/>
                  </a:cubicBezTo>
                  <a:cubicBezTo>
                    <a:pt x="440" y="181"/>
                    <a:pt x="442" y="167"/>
                    <a:pt x="447" y="154"/>
                  </a:cubicBezTo>
                  <a:cubicBezTo>
                    <a:pt x="455" y="132"/>
                    <a:pt x="451" y="118"/>
                    <a:pt x="427" y="110"/>
                  </a:cubicBezTo>
                  <a:cubicBezTo>
                    <a:pt x="337" y="82"/>
                    <a:pt x="248" y="54"/>
                    <a:pt x="159" y="26"/>
                  </a:cubicBezTo>
                  <a:cubicBezTo>
                    <a:pt x="140" y="20"/>
                    <a:pt x="126" y="28"/>
                    <a:pt x="120" y="47"/>
                  </a:cubicBezTo>
                  <a:cubicBezTo>
                    <a:pt x="101" y="110"/>
                    <a:pt x="81" y="174"/>
                    <a:pt x="60" y="243"/>
                  </a:cubicBezTo>
                  <a:cubicBezTo>
                    <a:pt x="110" y="259"/>
                    <a:pt x="158" y="274"/>
                    <a:pt x="207" y="290"/>
                  </a:cubicBezTo>
                  <a:cubicBezTo>
                    <a:pt x="153" y="350"/>
                    <a:pt x="100" y="302"/>
                    <a:pt x="44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2405091" y="5913535"/>
              <a:ext cx="60326" cy="68264"/>
            </a:xfrm>
            <a:custGeom>
              <a:avLst/>
              <a:gdLst>
                <a:gd name="T0" fmla="*/ 0 w 170"/>
                <a:gd name="T1" fmla="*/ 186 h 186"/>
                <a:gd name="T2" fmla="*/ 70 w 170"/>
                <a:gd name="T3" fmla="*/ 10 h 186"/>
                <a:gd name="T4" fmla="*/ 92 w 170"/>
                <a:gd name="T5" fmla="*/ 2 h 186"/>
                <a:gd name="T6" fmla="*/ 170 w 170"/>
                <a:gd name="T7" fmla="*/ 33 h 186"/>
                <a:gd name="T8" fmla="*/ 162 w 170"/>
                <a:gd name="T9" fmla="*/ 62 h 186"/>
                <a:gd name="T10" fmla="*/ 88 w 170"/>
                <a:gd name="T11" fmla="*/ 36 h 186"/>
                <a:gd name="T12" fmla="*/ 84 w 170"/>
                <a:gd name="T13" fmla="*/ 47 h 186"/>
                <a:gd name="T14" fmla="*/ 117 w 170"/>
                <a:gd name="T15" fmla="*/ 64 h 186"/>
                <a:gd name="T16" fmla="*/ 152 w 170"/>
                <a:gd name="T17" fmla="*/ 82 h 186"/>
                <a:gd name="T18" fmla="*/ 126 w 170"/>
                <a:gd name="T19" fmla="*/ 176 h 186"/>
                <a:gd name="T20" fmla="*/ 109 w 170"/>
                <a:gd name="T21" fmla="*/ 185 h 186"/>
                <a:gd name="T22" fmla="*/ 0 w 170"/>
                <a:gd name="T2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86">
                  <a:moveTo>
                    <a:pt x="0" y="186"/>
                  </a:moveTo>
                  <a:cubicBezTo>
                    <a:pt x="25" y="124"/>
                    <a:pt x="47" y="67"/>
                    <a:pt x="70" y="10"/>
                  </a:cubicBezTo>
                  <a:cubicBezTo>
                    <a:pt x="73" y="5"/>
                    <a:pt x="86" y="0"/>
                    <a:pt x="92" y="2"/>
                  </a:cubicBezTo>
                  <a:cubicBezTo>
                    <a:pt x="118" y="10"/>
                    <a:pt x="142" y="22"/>
                    <a:pt x="170" y="33"/>
                  </a:cubicBezTo>
                  <a:cubicBezTo>
                    <a:pt x="167" y="43"/>
                    <a:pt x="165" y="51"/>
                    <a:pt x="162" y="62"/>
                  </a:cubicBezTo>
                  <a:cubicBezTo>
                    <a:pt x="136" y="53"/>
                    <a:pt x="112" y="45"/>
                    <a:pt x="88" y="36"/>
                  </a:cubicBezTo>
                  <a:cubicBezTo>
                    <a:pt x="87" y="40"/>
                    <a:pt x="85" y="44"/>
                    <a:pt x="84" y="47"/>
                  </a:cubicBezTo>
                  <a:cubicBezTo>
                    <a:pt x="95" y="53"/>
                    <a:pt x="106" y="59"/>
                    <a:pt x="117" y="64"/>
                  </a:cubicBezTo>
                  <a:cubicBezTo>
                    <a:pt x="128" y="70"/>
                    <a:pt x="139" y="76"/>
                    <a:pt x="152" y="82"/>
                  </a:cubicBezTo>
                  <a:cubicBezTo>
                    <a:pt x="144" y="113"/>
                    <a:pt x="136" y="145"/>
                    <a:pt x="126" y="176"/>
                  </a:cubicBezTo>
                  <a:cubicBezTo>
                    <a:pt x="125" y="180"/>
                    <a:pt x="115" y="185"/>
                    <a:pt x="109" y="185"/>
                  </a:cubicBezTo>
                  <a:cubicBezTo>
                    <a:pt x="74" y="186"/>
                    <a:pt x="39" y="186"/>
                    <a:pt x="0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4" name="Группа 143"/>
          <p:cNvGrpSpPr/>
          <p:nvPr/>
        </p:nvGrpSpPr>
        <p:grpSpPr>
          <a:xfrm>
            <a:off x="213114" y="972736"/>
            <a:ext cx="557433" cy="557433"/>
            <a:chOff x="5309966" y="2965047"/>
            <a:chExt cx="743353" cy="743353"/>
          </a:xfrm>
        </p:grpSpPr>
        <p:sp>
          <p:nvSpPr>
            <p:cNvPr id="145" name="Овал 144"/>
            <p:cNvSpPr/>
            <p:nvPr/>
          </p:nvSpPr>
          <p:spPr>
            <a:xfrm>
              <a:off x="5309966" y="296504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46" name="Группа 232"/>
            <p:cNvGrpSpPr/>
            <p:nvPr/>
          </p:nvGrpSpPr>
          <p:grpSpPr>
            <a:xfrm>
              <a:off x="5463756" y="3033903"/>
              <a:ext cx="435772" cy="560197"/>
              <a:chOff x="12635390" y="897513"/>
              <a:chExt cx="435772" cy="560197"/>
            </a:xfrm>
            <a:solidFill>
              <a:schemeClr val="bg1"/>
            </a:solidFill>
          </p:grpSpPr>
          <p:grpSp>
            <p:nvGrpSpPr>
              <p:cNvPr id="147" name="Группа 38"/>
              <p:cNvGrpSpPr/>
              <p:nvPr/>
            </p:nvGrpSpPr>
            <p:grpSpPr>
              <a:xfrm>
                <a:off x="12635390" y="1290217"/>
                <a:ext cx="435772" cy="167493"/>
                <a:chOff x="6937458" y="1405130"/>
                <a:chExt cx="584207" cy="152397"/>
              </a:xfrm>
              <a:grpFill/>
            </p:grpSpPr>
            <p:sp>
              <p:nvSpPr>
                <p:cNvPr id="149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50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48" name="Freeform 1281"/>
              <p:cNvSpPr>
                <a:spLocks/>
              </p:cNvSpPr>
              <p:nvPr/>
            </p:nvSpPr>
            <p:spPr bwMode="auto">
              <a:xfrm>
                <a:off x="12718698" y="897513"/>
                <a:ext cx="269157" cy="350330"/>
              </a:xfrm>
              <a:custGeom>
                <a:avLst/>
                <a:gdLst>
                  <a:gd name="T0" fmla="*/ 280 w 281"/>
                  <a:gd name="T1" fmla="*/ 228 h 364"/>
                  <a:gd name="T2" fmla="*/ 138 w 281"/>
                  <a:gd name="T3" fmla="*/ 0 h 364"/>
                  <a:gd name="T4" fmla="*/ 13 w 281"/>
                  <a:gd name="T5" fmla="*/ 179 h 364"/>
                  <a:gd name="T6" fmla="*/ 1 w 281"/>
                  <a:gd name="T7" fmla="*/ 216 h 364"/>
                  <a:gd name="T8" fmla="*/ 0 w 281"/>
                  <a:gd name="T9" fmla="*/ 223 h 364"/>
                  <a:gd name="T10" fmla="*/ 0 w 281"/>
                  <a:gd name="T11" fmla="*/ 227 h 364"/>
                  <a:gd name="T12" fmla="*/ 0 w 281"/>
                  <a:gd name="T13" fmla="*/ 234 h 364"/>
                  <a:gd name="T14" fmla="*/ 140 w 281"/>
                  <a:gd name="T15" fmla="*/ 364 h 364"/>
                  <a:gd name="T16" fmla="*/ 281 w 281"/>
                  <a:gd name="T17" fmla="*/ 234 h 364"/>
                  <a:gd name="T18" fmla="*/ 280 w 281"/>
                  <a:gd name="T19" fmla="*/ 2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1" h="364">
                    <a:moveTo>
                      <a:pt x="280" y="228"/>
                    </a:moveTo>
                    <a:cubicBezTo>
                      <a:pt x="281" y="127"/>
                      <a:pt x="138" y="0"/>
                      <a:pt x="138" y="0"/>
                    </a:cubicBezTo>
                    <a:cubicBezTo>
                      <a:pt x="65" y="66"/>
                      <a:pt x="29" y="135"/>
                      <a:pt x="13" y="179"/>
                    </a:cubicBezTo>
                    <a:cubicBezTo>
                      <a:pt x="7" y="190"/>
                      <a:pt x="3" y="203"/>
                      <a:pt x="1" y="216"/>
                    </a:cubicBezTo>
                    <a:cubicBezTo>
                      <a:pt x="0" y="220"/>
                      <a:pt x="0" y="223"/>
                      <a:pt x="0" y="223"/>
                    </a:cubicBezTo>
                    <a:cubicBezTo>
                      <a:pt x="0" y="224"/>
                      <a:pt x="0" y="225"/>
                      <a:pt x="0" y="227"/>
                    </a:cubicBezTo>
                    <a:cubicBezTo>
                      <a:pt x="0" y="229"/>
                      <a:pt x="0" y="231"/>
                      <a:pt x="0" y="234"/>
                    </a:cubicBezTo>
                    <a:cubicBezTo>
                      <a:pt x="0" y="306"/>
                      <a:pt x="62" y="364"/>
                      <a:pt x="140" y="364"/>
                    </a:cubicBezTo>
                    <a:cubicBezTo>
                      <a:pt x="218" y="364"/>
                      <a:pt x="281" y="306"/>
                      <a:pt x="281" y="234"/>
                    </a:cubicBezTo>
                    <a:cubicBezTo>
                      <a:pt x="281" y="232"/>
                      <a:pt x="280" y="230"/>
                      <a:pt x="280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52" name="Параллелограмм 15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1" name="Группа 150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3" name="Группа 152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15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54" name="Группа 153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55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310" name="Скругленный прямоугольник 309"/>
          <p:cNvSpPr/>
          <p:nvPr/>
        </p:nvSpPr>
        <p:spPr>
          <a:xfrm>
            <a:off x="6085700" y="972735"/>
            <a:ext cx="1914185" cy="114816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геологический контроль (надзора)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1" name="Скругленный прямоугольник 310"/>
          <p:cNvSpPr/>
          <p:nvPr/>
        </p:nvSpPr>
        <p:spPr>
          <a:xfrm>
            <a:off x="3508227" y="972736"/>
            <a:ext cx="1914185" cy="114816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земельный надзор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2" name="Скругленный прямоугольник 311"/>
          <p:cNvSpPr/>
          <p:nvPr/>
        </p:nvSpPr>
        <p:spPr>
          <a:xfrm>
            <a:off x="2995056" y="2338146"/>
            <a:ext cx="2897698" cy="127989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контроль (надзор) </a:t>
            </a:r>
            <a:r>
              <a:rPr lang="ru-RU" sz="1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</a:t>
            </a:r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охраны, воспроизводства и использования объектов животного мира и среды их обитания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3" name="Скругленный прямоугольник 312"/>
          <p:cNvSpPr/>
          <p:nvPr/>
        </p:nvSpPr>
        <p:spPr>
          <a:xfrm>
            <a:off x="1736375" y="3774136"/>
            <a:ext cx="2042439" cy="1200310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контроль (надзор) </a:t>
            </a:r>
            <a:r>
              <a:rPr lang="ru-RU" sz="1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</a:t>
            </a:r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обращения с животными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4" name="Скругленный прямоугольник 313"/>
          <p:cNvSpPr/>
          <p:nvPr/>
        </p:nvSpPr>
        <p:spPr>
          <a:xfrm>
            <a:off x="5359887" y="3825168"/>
            <a:ext cx="1914185" cy="114816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охотничий контроль (надзор)</a:t>
            </a:r>
            <a:endParaRPr lang="ru-RU" sz="1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8761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" y="3939539"/>
            <a:ext cx="2075102" cy="1123893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1389" y="3322320"/>
            <a:ext cx="1402612" cy="1371601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4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78120"/>
            <a:ext cx="1577340" cy="1141181"/>
          </a:xfrm>
          <a:prstGeom prst="rect">
            <a:avLst/>
          </a:prstGeom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88670" y="117386"/>
            <a:ext cx="6256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Сроки предоставления государственной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услуги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60020" y="701040"/>
            <a:ext cx="8709660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2400" b="1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Переоформление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Аннулирование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Выдача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дубликата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дня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Предоставления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сведений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 лицензии -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дней</a:t>
            </a: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244" y="645150"/>
            <a:ext cx="1573756" cy="1074151"/>
          </a:xfrm>
          <a:prstGeom prst="rect">
            <a:avLst/>
          </a:prstGeom>
        </p:spPr>
      </p:pic>
      <p:grpSp>
        <p:nvGrpSpPr>
          <p:cNvPr id="19" name="Группа 18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6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2" name="Группа 21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1003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800" y="-97779"/>
            <a:ext cx="8458200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контроль (надзор)</a:t>
            </a:r>
          </a:p>
          <a:p>
            <a:r>
              <a:rPr lang="ru-RU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Лицензионный контроль (ВО)</a:t>
            </a:r>
            <a:endParaRPr lang="ru-RU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3977639" y="2640567"/>
            <a:ext cx="5080637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90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Осуществление предпринимательской деятельности с нарушением требований и условий, предусмотренных специальным разрешением (лицензией)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977640" y="863930"/>
            <a:ext cx="5080637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отчетном периоде 2021 года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предостережения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отходами и профилактики правонарушений в этой сфере. Предостережения выданы ООО «ВЭС»,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ООО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РосПромЭко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ООО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Эковтор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». Два предостережения выполнены, одно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" name="Группа 1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7" name="Группа 16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8" name="Группа 17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9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5" name="Диаграмма 184"/>
          <p:cNvGraphicFramePr/>
          <p:nvPr>
            <p:extLst>
              <p:ext uri="{D42A27DB-BD31-4B8C-83A1-F6EECF244321}">
                <p14:modId xmlns:p14="http://schemas.microsoft.com/office/powerpoint/2010/main" val="745307209"/>
              </p:ext>
            </p:extLst>
          </p:nvPr>
        </p:nvGraphicFramePr>
        <p:xfrm>
          <a:off x="-63298" y="543322"/>
          <a:ext cx="426191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25875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168" y="3000019"/>
            <a:ext cx="2098793" cy="1886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23900" y="117386"/>
            <a:ext cx="46196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18934" y="640080"/>
            <a:ext cx="865074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14.1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осуществление предпринимательской деятельности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специального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разрешения (лицензии)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 – в размере от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19.20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осуществление деятельности, не связанной с извлечением прибыли, без специального разрешения (лицензии):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дисквалификация на срок от 1 до 3 лет.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приостановление деятельности на срок до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девяносто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171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Уголовного кодекса Российской Федерации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854153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5621"/>
            <a:ext cx="1108381" cy="8423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3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4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799" y="117386"/>
            <a:ext cx="82581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Экологическая проблематика региона (Волгоградская область)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4682" y="1021737"/>
            <a:ext cx="8550812" cy="309872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Организация работ регионального оператора по обращению с отходами.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Состояние атмосферного воздуха на территории промышленных узлов (Волгоград, Волжский).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Отсутствие сооружений очистки ливневых сточных вод на территории Волгограда, Волжского, Камышина.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Организация работ по ликвидации объектов накопленного экологического вреда (ликвидация многочисленных свалок на территориях городских и сельских поселений региона).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Сброс неочищенных канализационных стоков рабочего поселка Светлый Яр на почву ООО «Осока-лик».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Размещение отходов производства и потребления на ОРО, исключенных из ГРОРО.</a:t>
            </a:r>
          </a:p>
        </p:txBody>
      </p:sp>
      <p:sp>
        <p:nvSpPr>
          <p:cNvPr id="18" name="Параллелограмм 17"/>
          <p:cNvSpPr/>
          <p:nvPr/>
        </p:nvSpPr>
        <p:spPr>
          <a:xfrm>
            <a:off x="8713641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7385473" y="3913437"/>
            <a:ext cx="1498037" cy="958872"/>
          </a:xfrm>
          <a:prstGeom prst="roundRect">
            <a:avLst/>
          </a:prstGeom>
          <a:blipFill>
            <a:blip r:embed="rId3" cstate="print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000" r="-2000"/>
            </a:stretch>
          </a:blipFill>
          <a:ln>
            <a:solidFill>
              <a:srgbClr val="95C7C7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970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5621"/>
            <a:ext cx="1108381" cy="8423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800" y="117386"/>
            <a:ext cx="39742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Цели и задачи на 2021 год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4682" y="1021737"/>
            <a:ext cx="8550812" cy="309872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пресечение фактов нарушений природоохранного законодательства, принятие мер по выявленным нарушениям, контроль исполнения выданных предписаний (особенно на территориях особо контроля Управления в </a:t>
            </a:r>
            <a:r>
              <a:rPr lang="ru-RU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Светлоярском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Городищенском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районах, АО ВМК «Красный Октябрь», реки Волга);</a:t>
            </a:r>
            <a:endParaRPr lang="ru-RU" sz="16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достижение </a:t>
            </a:r>
            <a:r>
              <a:rPr lang="ru-RU" altLang="ru-RU" sz="1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плановых значений показателей оценки деятельности </a:t>
            </a:r>
            <a:r>
              <a:rPr lang="ru-RU" alt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2021 </a:t>
            </a:r>
            <a:r>
              <a:rPr lang="ru-RU" alt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г.;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переход к предупредительным мерам надзорного реагирования;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выявлении фактов причинения вреда окружающей среде обеспечивается обязанность возместить его в полном объеме в соответствии с законодательством;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работа по выявлению и ликвидации несанкционированных свалок отходов, в том числе принятие мер к понуждению возмещения вреда;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осуществление </a:t>
            </a: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надзора в режиме «онлайн</a:t>
            </a:r>
            <a:r>
              <a:rPr 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endParaRPr lang="ru-RU" sz="16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Параллелограмм 17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7385473" y="3913437"/>
            <a:ext cx="1498037" cy="958872"/>
          </a:xfrm>
          <a:prstGeom prst="roundRect">
            <a:avLst/>
          </a:prstGeom>
          <a:blipFill>
            <a:blip r:embed="rId3" cstate="print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000" r="-2000"/>
            </a:stretch>
          </a:blipFill>
          <a:ln>
            <a:solidFill>
              <a:srgbClr val="95C7C7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970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4" descr="C:\Users\user031-4\Desktop\1.pn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0" y="104980"/>
            <a:ext cx="8203374" cy="48757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5" name="Рисунок 134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662325" y="1876425"/>
            <a:ext cx="1185863" cy="1171575"/>
          </a:xfrm>
          <a:prstGeom prst="rect">
            <a:avLst/>
          </a:prstGeom>
        </p:spPr>
      </p:pic>
      <p:grpSp>
        <p:nvGrpSpPr>
          <p:cNvPr id="1039" name="Группа 1038"/>
          <p:cNvGrpSpPr/>
          <p:nvPr/>
        </p:nvGrpSpPr>
        <p:grpSpPr>
          <a:xfrm>
            <a:off x="310581" y="321810"/>
            <a:ext cx="643316" cy="798568"/>
            <a:chOff x="1546225" y="-3938587"/>
            <a:chExt cx="2335213" cy="2898774"/>
          </a:xfrm>
        </p:grpSpPr>
        <p:grpSp>
          <p:nvGrpSpPr>
            <p:cNvPr id="1038" name="Группа 103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37" name="Группа 103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032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35" name="Группа 334"/>
          <p:cNvGrpSpPr/>
          <p:nvPr/>
        </p:nvGrpSpPr>
        <p:grpSpPr>
          <a:xfrm>
            <a:off x="1059587" y="421192"/>
            <a:ext cx="2416929" cy="568770"/>
            <a:chOff x="859658" y="271249"/>
            <a:chExt cx="6129570" cy="758360"/>
          </a:xfrm>
        </p:grpSpPr>
        <p:sp>
          <p:nvSpPr>
            <p:cNvPr id="336" name="TextBox 335"/>
            <p:cNvSpPr txBox="1"/>
            <p:nvPr/>
          </p:nvSpPr>
          <p:spPr>
            <a:xfrm>
              <a:off x="859658" y="591885"/>
              <a:ext cx="5107510" cy="437724"/>
            </a:xfrm>
            <a:prstGeom prst="rect">
              <a:avLst/>
            </a:prstGeom>
            <a:noFill/>
          </p:spPr>
          <p:txBody>
            <a:bodyPr wrap="square" lIns="121917" tIns="60959" rIns="121917" bIns="60959" rtlCol="0">
              <a:spAutoFit/>
            </a:bodyPr>
            <a:lstStyle/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Федеральная служба по надзору </a:t>
              </a:r>
            </a:p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в сфере природопользования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80611" y="271249"/>
              <a:ext cx="6108617" cy="533477"/>
            </a:xfrm>
            <a:prstGeom prst="rect">
              <a:avLst/>
            </a:prstGeom>
            <a:noFill/>
          </p:spPr>
          <p:txBody>
            <a:bodyPr wrap="none" lIns="121917" tIns="60959" rIns="121917" bIns="60959" rtlCol="0">
              <a:spAutoFit/>
            </a:bodyPr>
            <a:lstStyle/>
            <a:p>
              <a:r>
                <a:rPr lang="ru-RU" b="1" spc="75" dirty="0">
                  <a:solidFill>
                    <a:srgbClr val="31547F"/>
                  </a:solidFill>
                  <a:latin typeface="Arial Narrow" pitchFamily="34" charset="0"/>
                </a:rPr>
                <a:t>РОСПРИРОДНАДЗОР</a:t>
              </a:r>
            </a:p>
          </p:txBody>
        </p:sp>
      </p:grpSp>
      <p:sp>
        <p:nvSpPr>
          <p:cNvPr id="450" name="TextBox 449"/>
          <p:cNvSpPr txBox="1"/>
          <p:nvPr/>
        </p:nvSpPr>
        <p:spPr>
          <a:xfrm>
            <a:off x="136442" y="1699317"/>
            <a:ext cx="5487449" cy="351376"/>
          </a:xfrm>
          <a:prstGeom prst="rect">
            <a:avLst/>
          </a:prstGeom>
          <a:noFill/>
        </p:spPr>
        <p:txBody>
          <a:bodyPr wrap="square" lIns="0" tIns="34289" rIns="0" bIns="3428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700"/>
              </a:lnSpc>
              <a:defRPr sz="3200" b="1" spc="13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2">
              <a:lnSpc>
                <a:spcPts val="2175"/>
              </a:lnSpc>
            </a:pPr>
            <a:r>
              <a:rPr lang="ru-RU" sz="2100" spc="150" dirty="0" smtClean="0"/>
              <a:t>БЛАГОДАРЮ ЗА ВНИМАНИЕ</a:t>
            </a:r>
            <a:endParaRPr lang="ru-RU" sz="2100" spc="150" dirty="0"/>
          </a:p>
        </p:txBody>
      </p:sp>
      <p:grpSp>
        <p:nvGrpSpPr>
          <p:cNvPr id="1065" name="Группа 1064"/>
          <p:cNvGrpSpPr/>
          <p:nvPr/>
        </p:nvGrpSpPr>
        <p:grpSpPr>
          <a:xfrm>
            <a:off x="6141244" y="1417073"/>
            <a:ext cx="2258757" cy="2531268"/>
            <a:chOff x="16875125" y="-6457951"/>
            <a:chExt cx="2552701" cy="2860675"/>
          </a:xfrm>
        </p:grpSpPr>
        <p:sp>
          <p:nvSpPr>
            <p:cNvPr id="1062" name="Freeform 331"/>
            <p:cNvSpPr>
              <a:spLocks/>
            </p:cNvSpPr>
            <p:nvPr/>
          </p:nvSpPr>
          <p:spPr bwMode="auto">
            <a:xfrm>
              <a:off x="18165763" y="-5934076"/>
              <a:ext cx="1262063" cy="2198688"/>
            </a:xfrm>
            <a:custGeom>
              <a:avLst/>
              <a:gdLst>
                <a:gd name="T0" fmla="*/ 257 w 335"/>
                <a:gd name="T1" fmla="*/ 0 h 584"/>
                <a:gd name="T2" fmla="*/ 257 w 335"/>
                <a:gd name="T3" fmla="*/ 368 h 584"/>
                <a:gd name="T4" fmla="*/ 236 w 335"/>
                <a:gd name="T5" fmla="*/ 404 h 584"/>
                <a:gd name="T6" fmla="*/ 0 w 335"/>
                <a:gd name="T7" fmla="*/ 542 h 584"/>
                <a:gd name="T8" fmla="*/ 73 w 335"/>
                <a:gd name="T9" fmla="*/ 584 h 584"/>
                <a:gd name="T10" fmla="*/ 286 w 335"/>
                <a:gd name="T11" fmla="*/ 464 h 584"/>
                <a:gd name="T12" fmla="*/ 335 w 335"/>
                <a:gd name="T13" fmla="*/ 379 h 584"/>
                <a:gd name="T14" fmla="*/ 335 w 335"/>
                <a:gd name="T15" fmla="*/ 93 h 584"/>
                <a:gd name="T16" fmla="*/ 294 w 335"/>
                <a:gd name="T17" fmla="*/ 22 h 584"/>
                <a:gd name="T18" fmla="*/ 257 w 335"/>
                <a:gd name="T19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584">
                  <a:moveTo>
                    <a:pt x="257" y="0"/>
                  </a:moveTo>
                  <a:cubicBezTo>
                    <a:pt x="257" y="368"/>
                    <a:pt x="257" y="368"/>
                    <a:pt x="257" y="368"/>
                  </a:cubicBezTo>
                  <a:cubicBezTo>
                    <a:pt x="257" y="383"/>
                    <a:pt x="249" y="397"/>
                    <a:pt x="236" y="404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286" y="464"/>
                    <a:pt x="286" y="464"/>
                    <a:pt x="286" y="464"/>
                  </a:cubicBezTo>
                  <a:cubicBezTo>
                    <a:pt x="316" y="446"/>
                    <a:pt x="335" y="414"/>
                    <a:pt x="335" y="379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64"/>
                    <a:pt x="320" y="36"/>
                    <a:pt x="294" y="22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358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332"/>
            <p:cNvSpPr>
              <a:spLocks/>
            </p:cNvSpPr>
            <p:nvPr/>
          </p:nvSpPr>
          <p:spPr bwMode="auto">
            <a:xfrm>
              <a:off x="16875125" y="-5588001"/>
              <a:ext cx="1570038" cy="1990725"/>
            </a:xfrm>
            <a:custGeom>
              <a:avLst/>
              <a:gdLst>
                <a:gd name="T0" fmla="*/ 417 w 417"/>
                <a:gd name="T1" fmla="*/ 493 h 529"/>
                <a:gd name="T2" fmla="*/ 98 w 417"/>
                <a:gd name="T3" fmla="*/ 309 h 529"/>
                <a:gd name="T4" fmla="*/ 77 w 417"/>
                <a:gd name="T5" fmla="*/ 273 h 529"/>
                <a:gd name="T6" fmla="*/ 76 w 417"/>
                <a:gd name="T7" fmla="*/ 0 h 529"/>
                <a:gd name="T8" fmla="*/ 0 w 417"/>
                <a:gd name="T9" fmla="*/ 44 h 529"/>
                <a:gd name="T10" fmla="*/ 0 w 417"/>
                <a:gd name="T11" fmla="*/ 286 h 529"/>
                <a:gd name="T12" fmla="*/ 49 w 417"/>
                <a:gd name="T13" fmla="*/ 371 h 529"/>
                <a:gd name="T14" fmla="*/ 297 w 417"/>
                <a:gd name="T15" fmla="*/ 514 h 529"/>
                <a:gd name="T16" fmla="*/ 379 w 417"/>
                <a:gd name="T17" fmla="*/ 514 h 529"/>
                <a:gd name="T18" fmla="*/ 417 w 417"/>
                <a:gd name="T19" fmla="*/ 49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529">
                  <a:moveTo>
                    <a:pt x="417" y="493"/>
                  </a:moveTo>
                  <a:cubicBezTo>
                    <a:pt x="98" y="309"/>
                    <a:pt x="98" y="309"/>
                    <a:pt x="98" y="309"/>
                  </a:cubicBezTo>
                  <a:cubicBezTo>
                    <a:pt x="85" y="302"/>
                    <a:pt x="77" y="288"/>
                    <a:pt x="77" y="273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321"/>
                    <a:pt x="19" y="354"/>
                    <a:pt x="49" y="371"/>
                  </a:cubicBezTo>
                  <a:cubicBezTo>
                    <a:pt x="297" y="514"/>
                    <a:pt x="297" y="514"/>
                    <a:pt x="297" y="514"/>
                  </a:cubicBezTo>
                  <a:cubicBezTo>
                    <a:pt x="322" y="529"/>
                    <a:pt x="354" y="529"/>
                    <a:pt x="379" y="514"/>
                  </a:cubicBezTo>
                  <a:lnTo>
                    <a:pt x="417" y="493"/>
                  </a:lnTo>
                  <a:close/>
                </a:path>
              </a:pathLst>
            </a:custGeom>
            <a:solidFill>
              <a:srgbClr val="52A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333"/>
            <p:cNvSpPr>
              <a:spLocks/>
            </p:cNvSpPr>
            <p:nvPr/>
          </p:nvSpPr>
          <p:spPr bwMode="auto">
            <a:xfrm>
              <a:off x="16875125" y="-6457951"/>
              <a:ext cx="2259013" cy="1035050"/>
            </a:xfrm>
            <a:custGeom>
              <a:avLst/>
              <a:gdLst>
                <a:gd name="T0" fmla="*/ 0 w 600"/>
                <a:gd name="T1" fmla="*/ 275 h 275"/>
                <a:gd name="T2" fmla="*/ 319 w 600"/>
                <a:gd name="T3" fmla="*/ 91 h 275"/>
                <a:gd name="T4" fmla="*/ 361 w 600"/>
                <a:gd name="T5" fmla="*/ 91 h 275"/>
                <a:gd name="T6" fmla="*/ 600 w 600"/>
                <a:gd name="T7" fmla="*/ 227 h 275"/>
                <a:gd name="T8" fmla="*/ 600 w 600"/>
                <a:gd name="T9" fmla="*/ 140 h 275"/>
                <a:gd name="T10" fmla="*/ 387 w 600"/>
                <a:gd name="T11" fmla="*/ 17 h 275"/>
                <a:gd name="T12" fmla="*/ 289 w 600"/>
                <a:gd name="T13" fmla="*/ 17 h 275"/>
                <a:gd name="T14" fmla="*/ 42 w 600"/>
                <a:gd name="T15" fmla="*/ 160 h 275"/>
                <a:gd name="T16" fmla="*/ 0 w 600"/>
                <a:gd name="T17" fmla="*/ 232 h 275"/>
                <a:gd name="T18" fmla="*/ 0 w 600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275">
                  <a:moveTo>
                    <a:pt x="0" y="275"/>
                  </a:moveTo>
                  <a:cubicBezTo>
                    <a:pt x="319" y="91"/>
                    <a:pt x="319" y="91"/>
                    <a:pt x="319" y="91"/>
                  </a:cubicBezTo>
                  <a:cubicBezTo>
                    <a:pt x="332" y="83"/>
                    <a:pt x="348" y="83"/>
                    <a:pt x="361" y="91"/>
                  </a:cubicBezTo>
                  <a:cubicBezTo>
                    <a:pt x="600" y="227"/>
                    <a:pt x="600" y="227"/>
                    <a:pt x="600" y="227"/>
                  </a:cubicBezTo>
                  <a:cubicBezTo>
                    <a:pt x="600" y="140"/>
                    <a:pt x="600" y="140"/>
                    <a:pt x="600" y="140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57" y="0"/>
                    <a:pt x="320" y="0"/>
                    <a:pt x="289" y="17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16" y="175"/>
                    <a:pt x="0" y="202"/>
                    <a:pt x="0" y="232"/>
                  </a:cubicBezTo>
                  <a:lnTo>
                    <a:pt x="0" y="275"/>
                  </a:lnTo>
                  <a:close/>
                </a:path>
              </a:pathLst>
            </a:custGeom>
            <a:solidFill>
              <a:srgbClr val="21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69" name="Группа 1068"/>
          <p:cNvGrpSpPr/>
          <p:nvPr/>
        </p:nvGrpSpPr>
        <p:grpSpPr>
          <a:xfrm flipV="1">
            <a:off x="-1455964" y="4293910"/>
            <a:ext cx="11849774" cy="583571"/>
            <a:chOff x="-1941286" y="1184963"/>
            <a:chExt cx="15799699" cy="778094"/>
          </a:xfrm>
        </p:grpSpPr>
        <p:sp>
          <p:nvSpPr>
            <p:cNvPr id="1070" name="Полилиния 106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214945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71" name="Группа 107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073" name="Полилиния 107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4" name="Полилиния 107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072" name="Полилиния 107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35A98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95" name="Прямоугольник 1094"/>
          <p:cNvSpPr/>
          <p:nvPr/>
        </p:nvSpPr>
        <p:spPr>
          <a:xfrm>
            <a:off x="6410613" y="2997134"/>
            <a:ext cx="1717862" cy="32826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ts val="975"/>
              </a:lnSpc>
            </a:pPr>
            <a:r>
              <a:rPr lang="ru-RU" sz="800" b="1" spc="15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МЫ  ОТВЕТСТВЕННЫ </a:t>
            </a:r>
          </a:p>
          <a:p>
            <a:pPr algn="ctr">
              <a:lnSpc>
                <a:spcPts val="975"/>
              </a:lnSpc>
            </a:pPr>
            <a:r>
              <a:rPr lang="ru-RU" sz="800" b="1" spc="113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ПО  СВОЕЙ  ПРИРОДЕ</a:t>
            </a:r>
          </a:p>
        </p:txBody>
      </p:sp>
      <p:grpSp>
        <p:nvGrpSpPr>
          <p:cNvPr id="1109" name="Группа 1108"/>
          <p:cNvGrpSpPr/>
          <p:nvPr/>
        </p:nvGrpSpPr>
        <p:grpSpPr>
          <a:xfrm flipV="1">
            <a:off x="-1455964" y="4422497"/>
            <a:ext cx="11849774" cy="583571"/>
            <a:chOff x="-1941286" y="1184963"/>
            <a:chExt cx="15799699" cy="778094"/>
          </a:xfrm>
        </p:grpSpPr>
        <p:sp>
          <p:nvSpPr>
            <p:cNvPr id="1110" name="Полилиния 110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10497E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1" name="Группа 111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113" name="Полилиния 111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4" name="Полилиния 111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12" name="Полилиния 111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0886B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5" name="Прямоугольник 184"/>
          <p:cNvSpPr/>
          <p:nvPr/>
        </p:nvSpPr>
        <p:spPr>
          <a:xfrm>
            <a:off x="144421" y="2970472"/>
            <a:ext cx="5858180" cy="1326644"/>
          </a:xfrm>
          <a:prstGeom prst="rect">
            <a:avLst/>
          </a:prstGeom>
          <a:noFill/>
        </p:spPr>
        <p:txBody>
          <a:bodyPr wrap="square" lIns="51434" tIns="25717" rIns="51434" bIns="25717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Заместитель руководителя Межрегионального 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Управления </a:t>
            </a:r>
            <a:r>
              <a:rPr lang="ru-RU" b="1" dirty="0" err="1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Росприроднадзора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 </a:t>
            </a:r>
          </a:p>
          <a:p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по Астраханской и Волгоградской областям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Галушкин Александр Александрович</a:t>
            </a:r>
            <a:endParaRPr lang="ru-RU" b="1" dirty="0"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  <a:p>
            <a:pPr>
              <a:lnSpc>
                <a:spcPts val="1275"/>
              </a:lnSpc>
            </a:pPr>
            <a:endParaRPr lang="ru-RU" sz="1200" b="1" dirty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1802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араллелограмм 5"/>
          <p:cNvSpPr/>
          <p:nvPr/>
        </p:nvSpPr>
        <p:spPr>
          <a:xfrm>
            <a:off x="8585867" y="10293"/>
            <a:ext cx="544286" cy="232616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177" tIns="44589" rIns="89177" bIns="44589" rtlCol="0" anchor="ctr"/>
          <a:lstStyle/>
          <a:p>
            <a:pPr algn="ctr"/>
            <a:fld id="{85422F85-3711-4FE9-8BA5-CA3C085153EA}" type="slidenum">
              <a:rPr lang="ru-RU" sz="800" b="1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3</a:t>
            </a:fld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847725" y="53230"/>
            <a:ext cx="8282427" cy="413214"/>
          </a:xfrm>
          <a:prstGeom prst="rect">
            <a:avLst/>
          </a:prstGeom>
        </p:spPr>
        <p:txBody>
          <a:bodyPr wrap="square" lIns="89177" tIns="44589" rIns="89177" bIns="44589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Планирование контрольно-надзорной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891876" y="2098760"/>
            <a:ext cx="2979408" cy="28854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ru-RU" sz="800" b="1" dirty="0">
                <a:solidFill>
                  <a:schemeClr val="bg1"/>
                </a:solidFill>
              </a:rPr>
              <a:t>Планирование контрольно-надзорной деятельности (КНД)</a:t>
            </a:r>
          </a:p>
          <a:p>
            <a:endParaRPr lang="ru-RU" sz="600" dirty="0">
              <a:solidFill>
                <a:schemeClr val="bg1"/>
              </a:solidFill>
            </a:endParaRPr>
          </a:p>
        </p:txBody>
      </p:sp>
      <p:grpSp>
        <p:nvGrpSpPr>
          <p:cNvPr id="17" name="Группа 15"/>
          <p:cNvGrpSpPr/>
          <p:nvPr/>
        </p:nvGrpSpPr>
        <p:grpSpPr>
          <a:xfrm>
            <a:off x="0" y="-20065"/>
            <a:ext cx="9144000" cy="525947"/>
            <a:chOff x="3716977" y="98980"/>
            <a:chExt cx="5284519" cy="322399"/>
          </a:xfrm>
        </p:grpSpPr>
        <p:grpSp>
          <p:nvGrpSpPr>
            <p:cNvPr id="18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Прямоугольник 20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9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8" name="Группа 2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4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0" name="Группа 29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31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90" name="Прямоугольник 189"/>
          <p:cNvSpPr/>
          <p:nvPr/>
        </p:nvSpPr>
        <p:spPr>
          <a:xfrm>
            <a:off x="257175" y="1538441"/>
            <a:ext cx="341552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Планирование на 2022 год </a:t>
            </a:r>
          </a:p>
          <a:p>
            <a:r>
              <a:rPr lang="ru-RU" sz="1200" b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видам надзора</a:t>
            </a:r>
            <a:endParaRPr lang="ru-RU" sz="1200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1" name="Диаграмма 190"/>
          <p:cNvGraphicFramePr/>
          <p:nvPr>
            <p:extLst>
              <p:ext uri="{D42A27DB-BD31-4B8C-83A1-F6EECF244321}">
                <p14:modId xmlns:p14="http://schemas.microsoft.com/office/powerpoint/2010/main" val="1805913909"/>
              </p:ext>
            </p:extLst>
          </p:nvPr>
        </p:nvGraphicFramePr>
        <p:xfrm>
          <a:off x="7593501" y="1656552"/>
          <a:ext cx="1394460" cy="3319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2" name="Диаграмма 191"/>
          <p:cNvGraphicFramePr/>
          <p:nvPr>
            <p:extLst>
              <p:ext uri="{D42A27DB-BD31-4B8C-83A1-F6EECF244321}">
                <p14:modId xmlns:p14="http://schemas.microsoft.com/office/powerpoint/2010/main" val="3431843350"/>
              </p:ext>
            </p:extLst>
          </p:nvPr>
        </p:nvGraphicFramePr>
        <p:xfrm>
          <a:off x="213114" y="2000106"/>
          <a:ext cx="2507497" cy="30900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4" name="Диаграмма 193"/>
          <p:cNvGraphicFramePr/>
          <p:nvPr>
            <p:extLst>
              <p:ext uri="{D42A27DB-BD31-4B8C-83A1-F6EECF244321}">
                <p14:modId xmlns:p14="http://schemas.microsoft.com/office/powerpoint/2010/main" val="563931853"/>
              </p:ext>
            </p:extLst>
          </p:nvPr>
        </p:nvGraphicFramePr>
        <p:xfrm>
          <a:off x="2491819" y="1538441"/>
          <a:ext cx="5151199" cy="3512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5" name="Объект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6027647"/>
              </p:ext>
            </p:extLst>
          </p:nvPr>
        </p:nvGraphicFramePr>
        <p:xfrm>
          <a:off x="433195" y="525318"/>
          <a:ext cx="8554766" cy="1010920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2690056"/>
                <a:gridCol w="2065860"/>
                <a:gridCol w="1754613"/>
                <a:gridCol w="2044237"/>
              </a:tblGrid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Планирование 9 месяцев 2021 год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Запланировано,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субъектов/объектов/</a:t>
                      </a:r>
                    </a:p>
                    <a:p>
                      <a:pPr algn="ctr"/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лицензий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Проведено, субъектов/объектов/</a:t>
                      </a:r>
                    </a:p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лицензий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Исключено, субъектов/объектов/</a:t>
                      </a:r>
                    </a:p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лицензий</a:t>
                      </a: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Волгоградская область</a:t>
                      </a:r>
                      <a:endParaRPr lang="ru-RU" sz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36 / 24/ 15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34 / 24/ 13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1/ 8/ 0</a:t>
                      </a:r>
                      <a:endParaRPr lang="ru-RU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0004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19150" y="117386"/>
            <a:ext cx="66353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Контрольно-надзорная деятельность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Параллелограмм 18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Рисунок 22" descr="62204290_w640_h640_mogdov.png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rgbClr val="66FFCC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8012855" y="1437664"/>
            <a:ext cx="616947" cy="616947"/>
          </a:xfrm>
          <a:prstGeom prst="rect">
            <a:avLst/>
          </a:prstGeom>
        </p:spPr>
      </p:pic>
      <p:sp>
        <p:nvSpPr>
          <p:cNvPr id="24" name="Прямоугольник с двумя вырезанными противолежащими углами 18"/>
          <p:cNvSpPr/>
          <p:nvPr/>
        </p:nvSpPr>
        <p:spPr>
          <a:xfrm>
            <a:off x="5921093" y="620575"/>
            <a:ext cx="3066868" cy="731520"/>
          </a:xfrm>
          <a:prstGeom prst="snip2DiagRect">
            <a:avLst>
              <a:gd name="adj1" fmla="val 0"/>
              <a:gd name="adj2" fmla="val 13405"/>
            </a:avLst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Профилактика правонарушений</a:t>
            </a:r>
          </a:p>
        </p:txBody>
      </p:sp>
      <p:sp>
        <p:nvSpPr>
          <p:cNvPr id="25" name="Выноска 1 24"/>
          <p:cNvSpPr/>
          <p:nvPr/>
        </p:nvSpPr>
        <p:spPr>
          <a:xfrm rot="10800000" flipH="1">
            <a:off x="5819382" y="1516068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6" name="Выноска 1 25"/>
          <p:cNvSpPr/>
          <p:nvPr/>
        </p:nvSpPr>
        <p:spPr>
          <a:xfrm rot="10800000" flipH="1">
            <a:off x="5815858" y="2131055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8" name="Выноска 1 27"/>
          <p:cNvSpPr/>
          <p:nvPr/>
        </p:nvSpPr>
        <p:spPr>
          <a:xfrm rot="10800000" flipH="1">
            <a:off x="5805192" y="2873523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9" name="Выноска 1 28"/>
          <p:cNvSpPr/>
          <p:nvPr/>
        </p:nvSpPr>
        <p:spPr>
          <a:xfrm rot="10800000" flipH="1">
            <a:off x="5819363" y="3686507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30" name="TextBox 29"/>
          <p:cNvSpPr txBox="1"/>
          <p:nvPr/>
        </p:nvSpPr>
        <p:spPr>
          <a:xfrm>
            <a:off x="6106555" y="1437664"/>
            <a:ext cx="1547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Учебные семинары</a:t>
            </a:r>
          </a:p>
          <a:p>
            <a:endParaRPr lang="ru-RU" sz="1200" dirty="0">
              <a:cs typeface="Arial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167058" y="2684378"/>
            <a:ext cx="18647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Информирование по изменениям природоохранного законодательства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67058" y="3719408"/>
            <a:ext cx="14838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Консультирование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Выноска 1 32"/>
          <p:cNvSpPr/>
          <p:nvPr/>
        </p:nvSpPr>
        <p:spPr>
          <a:xfrm rot="10800000" flipH="1">
            <a:off x="5828888" y="4441361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6152766" y="4378054"/>
            <a:ext cx="21568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Предварительные проверки</a:t>
            </a:r>
          </a:p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взаимодействия с ЮЛ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6" name="Группа 35"/>
          <p:cNvGrpSpPr/>
          <p:nvPr/>
        </p:nvGrpSpPr>
        <p:grpSpPr>
          <a:xfrm>
            <a:off x="8237584" y="2856928"/>
            <a:ext cx="501057" cy="450879"/>
            <a:chOff x="7871794" y="3075153"/>
            <a:chExt cx="501057" cy="443744"/>
          </a:xfrm>
          <a:solidFill>
            <a:srgbClr val="66FFCC"/>
          </a:solidFill>
        </p:grpSpPr>
        <p:sp>
          <p:nvSpPr>
            <p:cNvPr id="37" name="Freeform 360"/>
            <p:cNvSpPr>
              <a:spLocks/>
            </p:cNvSpPr>
            <p:nvPr/>
          </p:nvSpPr>
          <p:spPr bwMode="auto">
            <a:xfrm>
              <a:off x="8115476" y="3075153"/>
              <a:ext cx="257375" cy="225572"/>
            </a:xfrm>
            <a:custGeom>
              <a:avLst/>
              <a:gdLst>
                <a:gd name="T0" fmla="*/ 23 w 790"/>
                <a:gd name="T1" fmla="*/ 483 h 785"/>
                <a:gd name="T2" fmla="*/ 144 w 790"/>
                <a:gd name="T3" fmla="*/ 317 h 785"/>
                <a:gd name="T4" fmla="*/ 169 w 790"/>
                <a:gd name="T5" fmla="*/ 218 h 785"/>
                <a:gd name="T6" fmla="*/ 68 w 790"/>
                <a:gd name="T7" fmla="*/ 186 h 785"/>
                <a:gd name="T8" fmla="*/ 9 w 790"/>
                <a:gd name="T9" fmla="*/ 166 h 785"/>
                <a:gd name="T10" fmla="*/ 18 w 790"/>
                <a:gd name="T11" fmla="*/ 105 h 785"/>
                <a:gd name="T12" fmla="*/ 65 w 790"/>
                <a:gd name="T13" fmla="*/ 35 h 785"/>
                <a:gd name="T14" fmla="*/ 141 w 790"/>
                <a:gd name="T15" fmla="*/ 45 h 785"/>
                <a:gd name="T16" fmla="*/ 151 w 790"/>
                <a:gd name="T17" fmla="*/ 74 h 785"/>
                <a:gd name="T18" fmla="*/ 210 w 790"/>
                <a:gd name="T19" fmla="*/ 144 h 785"/>
                <a:gd name="T20" fmla="*/ 291 w 790"/>
                <a:gd name="T21" fmla="*/ 99 h 785"/>
                <a:gd name="T22" fmla="*/ 349 w 790"/>
                <a:gd name="T23" fmla="*/ 18 h 785"/>
                <a:gd name="T24" fmla="*/ 531 w 790"/>
                <a:gd name="T25" fmla="*/ 147 h 785"/>
                <a:gd name="T26" fmla="*/ 752 w 790"/>
                <a:gd name="T27" fmla="*/ 296 h 785"/>
                <a:gd name="T28" fmla="*/ 768 w 790"/>
                <a:gd name="T29" fmla="*/ 387 h 785"/>
                <a:gd name="T30" fmla="*/ 517 w 790"/>
                <a:gd name="T31" fmla="*/ 749 h 785"/>
                <a:gd name="T32" fmla="*/ 464 w 790"/>
                <a:gd name="T33" fmla="*/ 781 h 785"/>
                <a:gd name="T34" fmla="*/ 377 w 790"/>
                <a:gd name="T35" fmla="*/ 695 h 785"/>
                <a:gd name="T36" fmla="*/ 419 w 790"/>
                <a:gd name="T37" fmla="*/ 651 h 785"/>
                <a:gd name="T38" fmla="*/ 478 w 790"/>
                <a:gd name="T39" fmla="*/ 621 h 785"/>
                <a:gd name="T40" fmla="*/ 477 w 790"/>
                <a:gd name="T41" fmla="*/ 531 h 785"/>
                <a:gd name="T42" fmla="*/ 373 w 790"/>
                <a:gd name="T43" fmla="*/ 452 h 785"/>
                <a:gd name="T44" fmla="*/ 269 w 790"/>
                <a:gd name="T45" fmla="*/ 502 h 785"/>
                <a:gd name="T46" fmla="*/ 269 w 790"/>
                <a:gd name="T47" fmla="*/ 549 h 785"/>
                <a:gd name="T48" fmla="*/ 256 w 790"/>
                <a:gd name="T49" fmla="*/ 599 h 785"/>
                <a:gd name="T50" fmla="*/ 198 w 790"/>
                <a:gd name="T51" fmla="*/ 598 h 785"/>
                <a:gd name="T52" fmla="*/ 23 w 790"/>
                <a:gd name="T53" fmla="*/ 483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0" h="785">
                  <a:moveTo>
                    <a:pt x="23" y="483"/>
                  </a:moveTo>
                  <a:cubicBezTo>
                    <a:pt x="67" y="424"/>
                    <a:pt x="109" y="373"/>
                    <a:pt x="144" y="317"/>
                  </a:cubicBezTo>
                  <a:cubicBezTo>
                    <a:pt x="161" y="288"/>
                    <a:pt x="178" y="245"/>
                    <a:pt x="169" y="218"/>
                  </a:cubicBezTo>
                  <a:cubicBezTo>
                    <a:pt x="155" y="178"/>
                    <a:pt x="109" y="181"/>
                    <a:pt x="68" y="186"/>
                  </a:cubicBezTo>
                  <a:cubicBezTo>
                    <a:pt x="49" y="188"/>
                    <a:pt x="18" y="180"/>
                    <a:pt x="9" y="166"/>
                  </a:cubicBezTo>
                  <a:cubicBezTo>
                    <a:pt x="0" y="153"/>
                    <a:pt x="9" y="124"/>
                    <a:pt x="18" y="105"/>
                  </a:cubicBezTo>
                  <a:cubicBezTo>
                    <a:pt x="30" y="80"/>
                    <a:pt x="47" y="57"/>
                    <a:pt x="65" y="35"/>
                  </a:cubicBezTo>
                  <a:cubicBezTo>
                    <a:pt x="93" y="0"/>
                    <a:pt x="122" y="5"/>
                    <a:pt x="141" y="45"/>
                  </a:cubicBezTo>
                  <a:cubicBezTo>
                    <a:pt x="146" y="54"/>
                    <a:pt x="145" y="66"/>
                    <a:pt x="151" y="74"/>
                  </a:cubicBezTo>
                  <a:cubicBezTo>
                    <a:pt x="170" y="99"/>
                    <a:pt x="187" y="140"/>
                    <a:pt x="210" y="144"/>
                  </a:cubicBezTo>
                  <a:cubicBezTo>
                    <a:pt x="234" y="147"/>
                    <a:pt x="268" y="120"/>
                    <a:pt x="291" y="99"/>
                  </a:cubicBezTo>
                  <a:cubicBezTo>
                    <a:pt x="314" y="77"/>
                    <a:pt x="329" y="46"/>
                    <a:pt x="349" y="18"/>
                  </a:cubicBezTo>
                  <a:cubicBezTo>
                    <a:pt x="411" y="62"/>
                    <a:pt x="470" y="105"/>
                    <a:pt x="531" y="147"/>
                  </a:cubicBezTo>
                  <a:cubicBezTo>
                    <a:pt x="604" y="197"/>
                    <a:pt x="678" y="247"/>
                    <a:pt x="752" y="296"/>
                  </a:cubicBezTo>
                  <a:cubicBezTo>
                    <a:pt x="789" y="321"/>
                    <a:pt x="790" y="354"/>
                    <a:pt x="768" y="387"/>
                  </a:cubicBezTo>
                  <a:cubicBezTo>
                    <a:pt x="685" y="509"/>
                    <a:pt x="602" y="630"/>
                    <a:pt x="517" y="749"/>
                  </a:cubicBezTo>
                  <a:cubicBezTo>
                    <a:pt x="505" y="765"/>
                    <a:pt x="477" y="785"/>
                    <a:pt x="464" y="781"/>
                  </a:cubicBezTo>
                  <a:cubicBezTo>
                    <a:pt x="423" y="767"/>
                    <a:pt x="378" y="747"/>
                    <a:pt x="377" y="695"/>
                  </a:cubicBezTo>
                  <a:cubicBezTo>
                    <a:pt x="376" y="681"/>
                    <a:pt x="402" y="663"/>
                    <a:pt x="419" y="651"/>
                  </a:cubicBezTo>
                  <a:cubicBezTo>
                    <a:pt x="437" y="639"/>
                    <a:pt x="462" y="636"/>
                    <a:pt x="478" y="621"/>
                  </a:cubicBezTo>
                  <a:cubicBezTo>
                    <a:pt x="509" y="593"/>
                    <a:pt x="511" y="559"/>
                    <a:pt x="477" y="531"/>
                  </a:cubicBezTo>
                  <a:cubicBezTo>
                    <a:pt x="444" y="503"/>
                    <a:pt x="409" y="475"/>
                    <a:pt x="373" y="452"/>
                  </a:cubicBezTo>
                  <a:cubicBezTo>
                    <a:pt x="332" y="425"/>
                    <a:pt x="279" y="451"/>
                    <a:pt x="269" y="502"/>
                  </a:cubicBezTo>
                  <a:cubicBezTo>
                    <a:pt x="266" y="517"/>
                    <a:pt x="271" y="534"/>
                    <a:pt x="269" y="549"/>
                  </a:cubicBezTo>
                  <a:cubicBezTo>
                    <a:pt x="266" y="567"/>
                    <a:pt x="266" y="593"/>
                    <a:pt x="256" y="599"/>
                  </a:cubicBezTo>
                  <a:cubicBezTo>
                    <a:pt x="240" y="607"/>
                    <a:pt x="213" y="606"/>
                    <a:pt x="198" y="598"/>
                  </a:cubicBezTo>
                  <a:cubicBezTo>
                    <a:pt x="141" y="564"/>
                    <a:pt x="87" y="525"/>
                    <a:pt x="23" y="48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1"/>
            <p:cNvSpPr>
              <a:spLocks/>
            </p:cNvSpPr>
            <p:nvPr/>
          </p:nvSpPr>
          <p:spPr bwMode="auto">
            <a:xfrm>
              <a:off x="7871794" y="3187939"/>
              <a:ext cx="182607" cy="225572"/>
            </a:xfrm>
            <a:custGeom>
              <a:avLst/>
              <a:gdLst>
                <a:gd name="T0" fmla="*/ 0 w 560"/>
                <a:gd name="T1" fmla="*/ 560 h 781"/>
                <a:gd name="T2" fmla="*/ 1 w 560"/>
                <a:gd name="T3" fmla="*/ 55 h 781"/>
                <a:gd name="T4" fmla="*/ 49 w 560"/>
                <a:gd name="T5" fmla="*/ 0 h 781"/>
                <a:gd name="T6" fmla="*/ 557 w 560"/>
                <a:gd name="T7" fmla="*/ 0 h 781"/>
                <a:gd name="T8" fmla="*/ 556 w 560"/>
                <a:gd name="T9" fmla="*/ 111 h 781"/>
                <a:gd name="T10" fmla="*/ 492 w 560"/>
                <a:gd name="T11" fmla="*/ 144 h 781"/>
                <a:gd name="T12" fmla="*/ 447 w 560"/>
                <a:gd name="T13" fmla="*/ 117 h 781"/>
                <a:gd name="T14" fmla="*/ 336 w 560"/>
                <a:gd name="T15" fmla="*/ 186 h 781"/>
                <a:gd name="T16" fmla="*/ 337 w 560"/>
                <a:gd name="T17" fmla="*/ 270 h 781"/>
                <a:gd name="T18" fmla="*/ 444 w 560"/>
                <a:gd name="T19" fmla="*/ 331 h 781"/>
                <a:gd name="T20" fmla="*/ 489 w 560"/>
                <a:gd name="T21" fmla="*/ 304 h 781"/>
                <a:gd name="T22" fmla="*/ 557 w 560"/>
                <a:gd name="T23" fmla="*/ 339 h 781"/>
                <a:gd name="T24" fmla="*/ 558 w 560"/>
                <a:gd name="T25" fmla="*/ 559 h 781"/>
                <a:gd name="T26" fmla="*/ 379 w 560"/>
                <a:gd name="T27" fmla="*/ 559 h 781"/>
                <a:gd name="T28" fmla="*/ 317 w 560"/>
                <a:gd name="T29" fmla="*/ 563 h 781"/>
                <a:gd name="T30" fmla="*/ 277 w 560"/>
                <a:gd name="T31" fmla="*/ 694 h 781"/>
                <a:gd name="T32" fmla="*/ 305 w 560"/>
                <a:gd name="T33" fmla="*/ 760 h 781"/>
                <a:gd name="T34" fmla="*/ 240 w 560"/>
                <a:gd name="T35" fmla="*/ 780 h 781"/>
                <a:gd name="T36" fmla="*/ 229 w 560"/>
                <a:gd name="T37" fmla="*/ 780 h 781"/>
                <a:gd name="T38" fmla="*/ 132 w 560"/>
                <a:gd name="T39" fmla="*/ 758 h 781"/>
                <a:gd name="T40" fmla="*/ 173 w 560"/>
                <a:gd name="T41" fmla="*/ 682 h 781"/>
                <a:gd name="T42" fmla="*/ 112 w 560"/>
                <a:gd name="T43" fmla="*/ 560 h 781"/>
                <a:gd name="T44" fmla="*/ 0 w 560"/>
                <a:gd name="T45" fmla="*/ 56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0" h="781">
                  <a:moveTo>
                    <a:pt x="0" y="560"/>
                  </a:moveTo>
                  <a:cubicBezTo>
                    <a:pt x="0" y="385"/>
                    <a:pt x="0" y="220"/>
                    <a:pt x="1" y="55"/>
                  </a:cubicBezTo>
                  <a:cubicBezTo>
                    <a:pt x="1" y="26"/>
                    <a:pt x="10" y="0"/>
                    <a:pt x="49" y="0"/>
                  </a:cubicBezTo>
                  <a:cubicBezTo>
                    <a:pt x="216" y="0"/>
                    <a:pt x="382" y="0"/>
                    <a:pt x="557" y="0"/>
                  </a:cubicBezTo>
                  <a:cubicBezTo>
                    <a:pt x="557" y="39"/>
                    <a:pt x="560" y="75"/>
                    <a:pt x="556" y="111"/>
                  </a:cubicBezTo>
                  <a:cubicBezTo>
                    <a:pt x="553" y="151"/>
                    <a:pt x="525" y="158"/>
                    <a:pt x="492" y="144"/>
                  </a:cubicBezTo>
                  <a:cubicBezTo>
                    <a:pt x="476" y="138"/>
                    <a:pt x="462" y="126"/>
                    <a:pt x="447" y="117"/>
                  </a:cubicBezTo>
                  <a:cubicBezTo>
                    <a:pt x="398" y="85"/>
                    <a:pt x="324" y="114"/>
                    <a:pt x="336" y="186"/>
                  </a:cubicBezTo>
                  <a:cubicBezTo>
                    <a:pt x="341" y="213"/>
                    <a:pt x="336" y="242"/>
                    <a:pt x="337" y="270"/>
                  </a:cubicBezTo>
                  <a:cubicBezTo>
                    <a:pt x="339" y="337"/>
                    <a:pt x="384" y="363"/>
                    <a:pt x="444" y="331"/>
                  </a:cubicBezTo>
                  <a:cubicBezTo>
                    <a:pt x="460" y="323"/>
                    <a:pt x="474" y="312"/>
                    <a:pt x="489" y="304"/>
                  </a:cubicBezTo>
                  <a:cubicBezTo>
                    <a:pt x="524" y="286"/>
                    <a:pt x="556" y="300"/>
                    <a:pt x="557" y="339"/>
                  </a:cubicBezTo>
                  <a:cubicBezTo>
                    <a:pt x="559" y="410"/>
                    <a:pt x="558" y="482"/>
                    <a:pt x="558" y="559"/>
                  </a:cubicBezTo>
                  <a:cubicBezTo>
                    <a:pt x="494" y="559"/>
                    <a:pt x="437" y="558"/>
                    <a:pt x="379" y="559"/>
                  </a:cubicBezTo>
                  <a:cubicBezTo>
                    <a:pt x="358" y="559"/>
                    <a:pt x="337" y="558"/>
                    <a:pt x="317" y="563"/>
                  </a:cubicBezTo>
                  <a:cubicBezTo>
                    <a:pt x="245" y="580"/>
                    <a:pt x="230" y="637"/>
                    <a:pt x="277" y="694"/>
                  </a:cubicBezTo>
                  <a:cubicBezTo>
                    <a:pt x="291" y="712"/>
                    <a:pt x="296" y="738"/>
                    <a:pt x="305" y="760"/>
                  </a:cubicBezTo>
                  <a:cubicBezTo>
                    <a:pt x="283" y="766"/>
                    <a:pt x="261" y="773"/>
                    <a:pt x="240" y="780"/>
                  </a:cubicBezTo>
                  <a:cubicBezTo>
                    <a:pt x="236" y="781"/>
                    <a:pt x="232" y="781"/>
                    <a:pt x="229" y="780"/>
                  </a:cubicBezTo>
                  <a:cubicBezTo>
                    <a:pt x="197" y="773"/>
                    <a:pt x="165" y="766"/>
                    <a:pt x="132" y="758"/>
                  </a:cubicBezTo>
                  <a:cubicBezTo>
                    <a:pt x="146" y="733"/>
                    <a:pt x="157" y="706"/>
                    <a:pt x="173" y="682"/>
                  </a:cubicBezTo>
                  <a:cubicBezTo>
                    <a:pt x="209" y="627"/>
                    <a:pt x="181" y="569"/>
                    <a:pt x="112" y="560"/>
                  </a:cubicBezTo>
                  <a:cubicBezTo>
                    <a:pt x="77" y="556"/>
                    <a:pt x="42" y="560"/>
                    <a:pt x="0" y="5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62"/>
            <p:cNvSpPr>
              <a:spLocks/>
            </p:cNvSpPr>
            <p:nvPr/>
          </p:nvSpPr>
          <p:spPr bwMode="auto">
            <a:xfrm>
              <a:off x="7877266" y="3360489"/>
              <a:ext cx="254499" cy="158408"/>
            </a:xfrm>
            <a:custGeom>
              <a:avLst/>
              <a:gdLst>
                <a:gd name="T0" fmla="*/ 0 w 783"/>
                <a:gd name="T1" fmla="*/ 2 h 550"/>
                <a:gd name="T2" fmla="*/ 105 w 783"/>
                <a:gd name="T3" fmla="*/ 2 h 550"/>
                <a:gd name="T4" fmla="*/ 139 w 783"/>
                <a:gd name="T5" fmla="*/ 79 h 550"/>
                <a:gd name="T6" fmla="*/ 113 w 783"/>
                <a:gd name="T7" fmla="*/ 112 h 550"/>
                <a:gd name="T8" fmla="*/ 101 w 783"/>
                <a:gd name="T9" fmla="*/ 177 h 550"/>
                <a:gd name="T10" fmla="*/ 159 w 783"/>
                <a:gd name="T11" fmla="*/ 220 h 550"/>
                <a:gd name="T12" fmla="*/ 279 w 783"/>
                <a:gd name="T13" fmla="*/ 220 h 550"/>
                <a:gd name="T14" fmla="*/ 339 w 783"/>
                <a:gd name="T15" fmla="*/ 179 h 550"/>
                <a:gd name="T16" fmla="*/ 325 w 783"/>
                <a:gd name="T17" fmla="*/ 109 h 550"/>
                <a:gd name="T18" fmla="*/ 301 w 783"/>
                <a:gd name="T19" fmla="*/ 81 h 550"/>
                <a:gd name="T20" fmla="*/ 334 w 783"/>
                <a:gd name="T21" fmla="*/ 3 h 550"/>
                <a:gd name="T22" fmla="*/ 559 w 783"/>
                <a:gd name="T23" fmla="*/ 2 h 550"/>
                <a:gd name="T24" fmla="*/ 560 w 783"/>
                <a:gd name="T25" fmla="*/ 185 h 550"/>
                <a:gd name="T26" fmla="*/ 568 w 783"/>
                <a:gd name="T27" fmla="*/ 247 h 550"/>
                <a:gd name="T28" fmla="*/ 674 w 783"/>
                <a:gd name="T29" fmla="*/ 281 h 550"/>
                <a:gd name="T30" fmla="*/ 710 w 783"/>
                <a:gd name="T31" fmla="*/ 251 h 550"/>
                <a:gd name="T32" fmla="*/ 782 w 783"/>
                <a:gd name="T33" fmla="*/ 288 h 550"/>
                <a:gd name="T34" fmla="*/ 781 w 783"/>
                <a:gd name="T35" fmla="*/ 378 h 550"/>
                <a:gd name="T36" fmla="*/ 711 w 783"/>
                <a:gd name="T37" fmla="*/ 411 h 550"/>
                <a:gd name="T38" fmla="*/ 695 w 783"/>
                <a:gd name="T39" fmla="*/ 397 h 550"/>
                <a:gd name="T40" fmla="*/ 615 w 783"/>
                <a:gd name="T41" fmla="*/ 366 h 550"/>
                <a:gd name="T42" fmla="*/ 561 w 783"/>
                <a:gd name="T43" fmla="*/ 454 h 550"/>
                <a:gd name="T44" fmla="*/ 560 w 783"/>
                <a:gd name="T45" fmla="*/ 549 h 550"/>
                <a:gd name="T46" fmla="*/ 436 w 783"/>
                <a:gd name="T47" fmla="*/ 549 h 550"/>
                <a:gd name="T48" fmla="*/ 62 w 783"/>
                <a:gd name="T49" fmla="*/ 550 h 550"/>
                <a:gd name="T50" fmla="*/ 0 w 783"/>
                <a:gd name="T51" fmla="*/ 491 h 550"/>
                <a:gd name="T52" fmla="*/ 0 w 783"/>
                <a:gd name="T53" fmla="*/ 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3" h="550">
                  <a:moveTo>
                    <a:pt x="0" y="2"/>
                  </a:moveTo>
                  <a:cubicBezTo>
                    <a:pt x="39" y="2"/>
                    <a:pt x="73" y="0"/>
                    <a:pt x="105" y="2"/>
                  </a:cubicBezTo>
                  <a:cubicBezTo>
                    <a:pt x="153" y="6"/>
                    <a:pt x="167" y="38"/>
                    <a:pt x="139" y="79"/>
                  </a:cubicBezTo>
                  <a:cubicBezTo>
                    <a:pt x="131" y="90"/>
                    <a:pt x="117" y="99"/>
                    <a:pt x="113" y="112"/>
                  </a:cubicBezTo>
                  <a:cubicBezTo>
                    <a:pt x="105" y="133"/>
                    <a:pt x="94" y="160"/>
                    <a:pt x="101" y="177"/>
                  </a:cubicBezTo>
                  <a:cubicBezTo>
                    <a:pt x="111" y="197"/>
                    <a:pt x="137" y="216"/>
                    <a:pt x="159" y="220"/>
                  </a:cubicBezTo>
                  <a:cubicBezTo>
                    <a:pt x="198" y="227"/>
                    <a:pt x="240" y="226"/>
                    <a:pt x="279" y="220"/>
                  </a:cubicBezTo>
                  <a:cubicBezTo>
                    <a:pt x="302" y="216"/>
                    <a:pt x="331" y="198"/>
                    <a:pt x="339" y="179"/>
                  </a:cubicBezTo>
                  <a:cubicBezTo>
                    <a:pt x="347" y="160"/>
                    <a:pt x="333" y="132"/>
                    <a:pt x="325" y="109"/>
                  </a:cubicBezTo>
                  <a:cubicBezTo>
                    <a:pt x="321" y="98"/>
                    <a:pt x="309" y="90"/>
                    <a:pt x="301" y="81"/>
                  </a:cubicBezTo>
                  <a:cubicBezTo>
                    <a:pt x="273" y="42"/>
                    <a:pt x="287" y="5"/>
                    <a:pt x="334" y="3"/>
                  </a:cubicBezTo>
                  <a:cubicBezTo>
                    <a:pt x="407" y="0"/>
                    <a:pt x="480" y="2"/>
                    <a:pt x="559" y="2"/>
                  </a:cubicBezTo>
                  <a:cubicBezTo>
                    <a:pt x="559" y="67"/>
                    <a:pt x="559" y="126"/>
                    <a:pt x="560" y="185"/>
                  </a:cubicBezTo>
                  <a:cubicBezTo>
                    <a:pt x="560" y="206"/>
                    <a:pt x="561" y="227"/>
                    <a:pt x="568" y="247"/>
                  </a:cubicBezTo>
                  <a:cubicBezTo>
                    <a:pt x="585" y="301"/>
                    <a:pt x="629" y="315"/>
                    <a:pt x="674" y="281"/>
                  </a:cubicBezTo>
                  <a:cubicBezTo>
                    <a:pt x="687" y="271"/>
                    <a:pt x="697" y="258"/>
                    <a:pt x="710" y="251"/>
                  </a:cubicBezTo>
                  <a:cubicBezTo>
                    <a:pt x="750" y="227"/>
                    <a:pt x="780" y="243"/>
                    <a:pt x="782" y="288"/>
                  </a:cubicBezTo>
                  <a:cubicBezTo>
                    <a:pt x="783" y="318"/>
                    <a:pt x="783" y="348"/>
                    <a:pt x="781" y="378"/>
                  </a:cubicBezTo>
                  <a:cubicBezTo>
                    <a:pt x="777" y="421"/>
                    <a:pt x="748" y="435"/>
                    <a:pt x="711" y="411"/>
                  </a:cubicBezTo>
                  <a:cubicBezTo>
                    <a:pt x="706" y="407"/>
                    <a:pt x="702" y="400"/>
                    <a:pt x="695" y="397"/>
                  </a:cubicBezTo>
                  <a:cubicBezTo>
                    <a:pt x="668" y="385"/>
                    <a:pt x="629" y="357"/>
                    <a:pt x="615" y="366"/>
                  </a:cubicBezTo>
                  <a:cubicBezTo>
                    <a:pt x="589" y="384"/>
                    <a:pt x="572" y="421"/>
                    <a:pt x="561" y="454"/>
                  </a:cubicBezTo>
                  <a:cubicBezTo>
                    <a:pt x="553" y="481"/>
                    <a:pt x="560" y="513"/>
                    <a:pt x="560" y="549"/>
                  </a:cubicBezTo>
                  <a:cubicBezTo>
                    <a:pt x="516" y="549"/>
                    <a:pt x="476" y="549"/>
                    <a:pt x="436" y="549"/>
                  </a:cubicBezTo>
                  <a:cubicBezTo>
                    <a:pt x="312" y="549"/>
                    <a:pt x="187" y="548"/>
                    <a:pt x="62" y="550"/>
                  </a:cubicBezTo>
                  <a:cubicBezTo>
                    <a:pt x="18" y="550"/>
                    <a:pt x="1" y="530"/>
                    <a:pt x="0" y="491"/>
                  </a:cubicBezTo>
                  <a:cubicBezTo>
                    <a:pt x="0" y="331"/>
                    <a:pt x="0" y="17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3"/>
            <p:cNvSpPr>
              <a:spLocks/>
            </p:cNvSpPr>
            <p:nvPr/>
          </p:nvSpPr>
          <p:spPr bwMode="auto">
            <a:xfrm>
              <a:off x="8069046" y="3297127"/>
              <a:ext cx="178292" cy="221770"/>
            </a:xfrm>
            <a:custGeom>
              <a:avLst/>
              <a:gdLst>
                <a:gd name="T0" fmla="*/ 547 w 549"/>
                <a:gd name="T1" fmla="*/ 226 h 772"/>
                <a:gd name="T2" fmla="*/ 545 w 549"/>
                <a:gd name="T3" fmla="*/ 723 h 772"/>
                <a:gd name="T4" fmla="*/ 502 w 549"/>
                <a:gd name="T5" fmla="*/ 769 h 772"/>
                <a:gd name="T6" fmla="*/ 3 w 549"/>
                <a:gd name="T7" fmla="*/ 771 h 772"/>
                <a:gd name="T8" fmla="*/ 4 w 549"/>
                <a:gd name="T9" fmla="*/ 662 h 772"/>
                <a:gd name="T10" fmla="*/ 73 w 549"/>
                <a:gd name="T11" fmla="*/ 635 h 772"/>
                <a:gd name="T12" fmla="*/ 96 w 549"/>
                <a:gd name="T13" fmla="*/ 656 h 772"/>
                <a:gd name="T14" fmla="*/ 178 w 549"/>
                <a:gd name="T15" fmla="*/ 671 h 772"/>
                <a:gd name="T16" fmla="*/ 217 w 549"/>
                <a:gd name="T17" fmla="*/ 605 h 772"/>
                <a:gd name="T18" fmla="*/ 217 w 549"/>
                <a:gd name="T19" fmla="*/ 500 h 772"/>
                <a:gd name="T20" fmla="*/ 177 w 549"/>
                <a:gd name="T21" fmla="*/ 434 h 772"/>
                <a:gd name="T22" fmla="*/ 100 w 549"/>
                <a:gd name="T23" fmla="*/ 446 h 772"/>
                <a:gd name="T24" fmla="*/ 80 w 549"/>
                <a:gd name="T25" fmla="*/ 463 h 772"/>
                <a:gd name="T26" fmla="*/ 26 w 549"/>
                <a:gd name="T27" fmla="*/ 482 h 772"/>
                <a:gd name="T28" fmla="*/ 4 w 549"/>
                <a:gd name="T29" fmla="*/ 434 h 772"/>
                <a:gd name="T30" fmla="*/ 2 w 549"/>
                <a:gd name="T31" fmla="*/ 255 h 772"/>
                <a:gd name="T32" fmla="*/ 8 w 549"/>
                <a:gd name="T33" fmla="*/ 226 h 772"/>
                <a:gd name="T34" fmla="*/ 188 w 549"/>
                <a:gd name="T35" fmla="*/ 224 h 772"/>
                <a:gd name="T36" fmla="*/ 281 w 549"/>
                <a:gd name="T37" fmla="*/ 184 h 772"/>
                <a:gd name="T38" fmla="*/ 254 w 549"/>
                <a:gd name="T39" fmla="*/ 93 h 772"/>
                <a:gd name="T40" fmla="*/ 237 w 549"/>
                <a:gd name="T41" fmla="*/ 28 h 772"/>
                <a:gd name="T42" fmla="*/ 294 w 549"/>
                <a:gd name="T43" fmla="*/ 4 h 772"/>
                <a:gd name="T44" fmla="*/ 347 w 549"/>
                <a:gd name="T45" fmla="*/ 4 h 772"/>
                <a:gd name="T46" fmla="*/ 405 w 549"/>
                <a:gd name="T47" fmla="*/ 23 h 772"/>
                <a:gd name="T48" fmla="*/ 392 w 549"/>
                <a:gd name="T49" fmla="*/ 97 h 772"/>
                <a:gd name="T50" fmla="*/ 365 w 549"/>
                <a:gd name="T51" fmla="*/ 141 h 772"/>
                <a:gd name="T52" fmla="*/ 436 w 549"/>
                <a:gd name="T53" fmla="*/ 225 h 772"/>
                <a:gd name="T54" fmla="*/ 488 w 549"/>
                <a:gd name="T55" fmla="*/ 226 h 772"/>
                <a:gd name="T56" fmla="*/ 547 w 549"/>
                <a:gd name="T57" fmla="*/ 226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9" h="772">
                  <a:moveTo>
                    <a:pt x="547" y="226"/>
                  </a:moveTo>
                  <a:cubicBezTo>
                    <a:pt x="547" y="396"/>
                    <a:pt x="549" y="560"/>
                    <a:pt x="545" y="723"/>
                  </a:cubicBezTo>
                  <a:cubicBezTo>
                    <a:pt x="545" y="739"/>
                    <a:pt x="517" y="769"/>
                    <a:pt x="502" y="769"/>
                  </a:cubicBezTo>
                  <a:cubicBezTo>
                    <a:pt x="337" y="772"/>
                    <a:pt x="173" y="771"/>
                    <a:pt x="3" y="771"/>
                  </a:cubicBezTo>
                  <a:cubicBezTo>
                    <a:pt x="3" y="732"/>
                    <a:pt x="0" y="697"/>
                    <a:pt x="4" y="662"/>
                  </a:cubicBezTo>
                  <a:cubicBezTo>
                    <a:pt x="8" y="618"/>
                    <a:pt x="36" y="608"/>
                    <a:pt x="73" y="635"/>
                  </a:cubicBezTo>
                  <a:cubicBezTo>
                    <a:pt x="81" y="641"/>
                    <a:pt x="87" y="653"/>
                    <a:pt x="96" y="656"/>
                  </a:cubicBezTo>
                  <a:cubicBezTo>
                    <a:pt x="123" y="664"/>
                    <a:pt x="155" y="680"/>
                    <a:pt x="178" y="671"/>
                  </a:cubicBezTo>
                  <a:cubicBezTo>
                    <a:pt x="197" y="665"/>
                    <a:pt x="212" y="630"/>
                    <a:pt x="217" y="605"/>
                  </a:cubicBezTo>
                  <a:cubicBezTo>
                    <a:pt x="223" y="571"/>
                    <a:pt x="223" y="534"/>
                    <a:pt x="217" y="500"/>
                  </a:cubicBezTo>
                  <a:cubicBezTo>
                    <a:pt x="212" y="476"/>
                    <a:pt x="197" y="443"/>
                    <a:pt x="177" y="434"/>
                  </a:cubicBezTo>
                  <a:cubicBezTo>
                    <a:pt x="157" y="425"/>
                    <a:pt x="126" y="439"/>
                    <a:pt x="100" y="446"/>
                  </a:cubicBezTo>
                  <a:cubicBezTo>
                    <a:pt x="93" y="448"/>
                    <a:pt x="88" y="459"/>
                    <a:pt x="80" y="463"/>
                  </a:cubicBezTo>
                  <a:cubicBezTo>
                    <a:pt x="63" y="471"/>
                    <a:pt x="42" y="485"/>
                    <a:pt x="26" y="482"/>
                  </a:cubicBezTo>
                  <a:cubicBezTo>
                    <a:pt x="15" y="480"/>
                    <a:pt x="4" y="452"/>
                    <a:pt x="4" y="434"/>
                  </a:cubicBezTo>
                  <a:cubicBezTo>
                    <a:pt x="1" y="375"/>
                    <a:pt x="2" y="315"/>
                    <a:pt x="2" y="255"/>
                  </a:cubicBezTo>
                  <a:cubicBezTo>
                    <a:pt x="2" y="247"/>
                    <a:pt x="6" y="239"/>
                    <a:pt x="8" y="226"/>
                  </a:cubicBezTo>
                  <a:cubicBezTo>
                    <a:pt x="69" y="226"/>
                    <a:pt x="129" y="230"/>
                    <a:pt x="188" y="224"/>
                  </a:cubicBezTo>
                  <a:cubicBezTo>
                    <a:pt x="221" y="220"/>
                    <a:pt x="260" y="207"/>
                    <a:pt x="281" y="184"/>
                  </a:cubicBezTo>
                  <a:cubicBezTo>
                    <a:pt x="311" y="150"/>
                    <a:pt x="273" y="122"/>
                    <a:pt x="254" y="93"/>
                  </a:cubicBezTo>
                  <a:cubicBezTo>
                    <a:pt x="242" y="75"/>
                    <a:pt x="231" y="47"/>
                    <a:pt x="237" y="28"/>
                  </a:cubicBezTo>
                  <a:cubicBezTo>
                    <a:pt x="241" y="15"/>
                    <a:pt x="273" y="9"/>
                    <a:pt x="294" y="4"/>
                  </a:cubicBezTo>
                  <a:cubicBezTo>
                    <a:pt x="311" y="0"/>
                    <a:pt x="330" y="1"/>
                    <a:pt x="347" y="4"/>
                  </a:cubicBezTo>
                  <a:cubicBezTo>
                    <a:pt x="367" y="8"/>
                    <a:pt x="402" y="13"/>
                    <a:pt x="405" y="23"/>
                  </a:cubicBezTo>
                  <a:cubicBezTo>
                    <a:pt x="410" y="46"/>
                    <a:pt x="400" y="73"/>
                    <a:pt x="392" y="97"/>
                  </a:cubicBezTo>
                  <a:cubicBezTo>
                    <a:pt x="387" y="113"/>
                    <a:pt x="370" y="125"/>
                    <a:pt x="365" y="141"/>
                  </a:cubicBezTo>
                  <a:cubicBezTo>
                    <a:pt x="353" y="181"/>
                    <a:pt x="387" y="221"/>
                    <a:pt x="436" y="225"/>
                  </a:cubicBezTo>
                  <a:cubicBezTo>
                    <a:pt x="453" y="226"/>
                    <a:pt x="471" y="225"/>
                    <a:pt x="488" y="226"/>
                  </a:cubicBezTo>
                  <a:cubicBezTo>
                    <a:pt x="506" y="226"/>
                    <a:pt x="523" y="226"/>
                    <a:pt x="547" y="2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1" name="Группа 21"/>
          <p:cNvGrpSpPr/>
          <p:nvPr/>
        </p:nvGrpSpPr>
        <p:grpSpPr>
          <a:xfrm>
            <a:off x="8281928" y="4161988"/>
            <a:ext cx="576539" cy="581870"/>
            <a:chOff x="6977828" y="5029149"/>
            <a:chExt cx="176341" cy="193866"/>
          </a:xfrm>
          <a:solidFill>
            <a:srgbClr val="66FFCC"/>
          </a:solidFill>
        </p:grpSpPr>
        <p:sp>
          <p:nvSpPr>
            <p:cNvPr id="42" name="Freeform 250"/>
            <p:cNvSpPr>
              <a:spLocks/>
            </p:cNvSpPr>
            <p:nvPr/>
          </p:nvSpPr>
          <p:spPr bwMode="auto">
            <a:xfrm>
              <a:off x="6977828" y="5029149"/>
              <a:ext cx="138006" cy="113910"/>
            </a:xfrm>
            <a:custGeom>
              <a:avLst/>
              <a:gdLst/>
              <a:ahLst/>
              <a:cxnLst>
                <a:cxn ang="0">
                  <a:pos x="39" y="34"/>
                </a:cxn>
                <a:cxn ang="0">
                  <a:pos x="39" y="39"/>
                </a:cxn>
                <a:cxn ang="0">
                  <a:pos x="39" y="52"/>
                </a:cxn>
                <a:cxn ang="0">
                  <a:pos x="76" y="23"/>
                </a:cxn>
                <a:cxn ang="0">
                  <a:pos x="39" y="0"/>
                </a:cxn>
                <a:cxn ang="0">
                  <a:pos x="39" y="14"/>
                </a:cxn>
                <a:cxn ang="0">
                  <a:pos x="12" y="63"/>
                </a:cxn>
                <a:cxn ang="0">
                  <a:pos x="39" y="34"/>
                </a:cxn>
              </a:cxnLst>
              <a:rect l="0" t="0" r="r" b="b"/>
              <a:pathLst>
                <a:path w="76" h="63">
                  <a:moveTo>
                    <a:pt x="39" y="34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14"/>
                  </a:cubicBezTo>
                  <a:cubicBezTo>
                    <a:pt x="0" y="27"/>
                    <a:pt x="12" y="63"/>
                    <a:pt x="12" y="63"/>
                  </a:cubicBezTo>
                  <a:cubicBezTo>
                    <a:pt x="18" y="36"/>
                    <a:pt x="39" y="34"/>
                    <a:pt x="39" y="34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251"/>
            <p:cNvSpPr>
              <a:spLocks/>
            </p:cNvSpPr>
            <p:nvPr/>
          </p:nvSpPr>
          <p:spPr bwMode="auto">
            <a:xfrm>
              <a:off x="7016163" y="5108010"/>
              <a:ext cx="138006" cy="115005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7" y="24"/>
                </a:cxn>
                <a:cxn ang="0">
                  <a:pos x="37" y="11"/>
                </a:cxn>
                <a:cxn ang="0">
                  <a:pos x="0" y="40"/>
                </a:cxn>
                <a:cxn ang="0">
                  <a:pos x="37" y="63"/>
                </a:cxn>
                <a:cxn ang="0">
                  <a:pos x="37" y="49"/>
                </a:cxn>
                <a:cxn ang="0">
                  <a:pos x="64" y="0"/>
                </a:cxn>
                <a:cxn ang="0">
                  <a:pos x="37" y="29"/>
                </a:cxn>
              </a:cxnLst>
              <a:rect l="0" t="0" r="r" b="b"/>
              <a:pathLst>
                <a:path w="76" h="63">
                  <a:moveTo>
                    <a:pt x="37" y="29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49"/>
                  </a:cubicBezTo>
                  <a:cubicBezTo>
                    <a:pt x="76" y="36"/>
                    <a:pt x="64" y="0"/>
                    <a:pt x="64" y="0"/>
                  </a:cubicBezTo>
                  <a:cubicBezTo>
                    <a:pt x="58" y="27"/>
                    <a:pt x="37" y="29"/>
                    <a:pt x="37" y="29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4" name="Rectangle 115"/>
          <p:cNvSpPr>
            <a:spLocks noChangeArrowheads="1"/>
          </p:cNvSpPr>
          <p:nvPr/>
        </p:nvSpPr>
        <p:spPr bwMode="auto">
          <a:xfrm rot="16200000">
            <a:off x="3477085" y="2844637"/>
            <a:ext cx="4481512" cy="45719"/>
          </a:xfrm>
          <a:prstGeom prst="rect">
            <a:avLst/>
          </a:prstGeom>
          <a:solidFill>
            <a:srgbClr val="97BBC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" name="TextBox 44"/>
          <p:cNvSpPr txBox="1"/>
          <p:nvPr/>
        </p:nvSpPr>
        <p:spPr>
          <a:xfrm>
            <a:off x="6180699" y="2054611"/>
            <a:ext cx="23673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Круглые столы</a:t>
            </a:r>
          </a:p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 отраслевыми предприятиями</a:t>
            </a:r>
          </a:p>
          <a:p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6" name="Объект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43263192"/>
              </p:ext>
            </p:extLst>
          </p:nvPr>
        </p:nvGraphicFramePr>
        <p:xfrm>
          <a:off x="0" y="571499"/>
          <a:ext cx="5314950" cy="4403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7" name="Группа 4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48" name="Группа 4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5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9" name="Группа 4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5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5737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3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00099" y="117386"/>
            <a:ext cx="79533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Контрольно-надзорная деятельность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Группа 1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5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" name="Группа 20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9" name="Прямоугольник 188"/>
          <p:cNvSpPr/>
          <p:nvPr/>
        </p:nvSpPr>
        <p:spPr>
          <a:xfrm>
            <a:off x="625487" y="605909"/>
            <a:ext cx="33479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постановлений по ВО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0" name="Объект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6007843"/>
              </p:ext>
            </p:extLst>
          </p:nvPr>
        </p:nvGraphicFramePr>
        <p:xfrm>
          <a:off x="352425" y="1000124"/>
          <a:ext cx="4724400" cy="414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1" name="Прямоугольник 190"/>
          <p:cNvSpPr/>
          <p:nvPr/>
        </p:nvSpPr>
        <p:spPr>
          <a:xfrm>
            <a:off x="5710612" y="571843"/>
            <a:ext cx="271388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1600" b="1" spc="75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Надзорные мероприятия</a:t>
            </a:r>
            <a:endParaRPr lang="ru-RU" sz="1600" b="1" spc="75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2" name="Таблица 1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421632"/>
              </p:ext>
            </p:extLst>
          </p:nvPr>
        </p:nvGraphicFramePr>
        <p:xfrm>
          <a:off x="4924425" y="994410"/>
          <a:ext cx="4219575" cy="4301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100"/>
                <a:gridCol w="2687955"/>
                <a:gridCol w="1112520"/>
              </a:tblGrid>
              <a:tr h="40005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плановых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внеплановых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lang="ru-RU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предлицензионных</a:t>
                      </a:r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122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рейдовых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мероприятий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76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Привлечение специалистов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Внесено представлений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148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Выдано предписаний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Вынесено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предостережений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241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Составлено протоколов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561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Вынесено постановлений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529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Наложено штрафов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91376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16435,8  т.р.</a:t>
                      </a:r>
                    </a:p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193" name="Группа 192"/>
          <p:cNvGrpSpPr/>
          <p:nvPr/>
        </p:nvGrpSpPr>
        <p:grpSpPr>
          <a:xfrm>
            <a:off x="4958134" y="1050374"/>
            <a:ext cx="306000" cy="306000"/>
            <a:chOff x="7795757" y="1914709"/>
            <a:chExt cx="408000" cy="408000"/>
          </a:xfrm>
          <a:solidFill>
            <a:srgbClr val="66FFCC"/>
          </a:solidFill>
        </p:grpSpPr>
        <p:sp>
          <p:nvSpPr>
            <p:cNvPr id="194" name="Овал 193"/>
            <p:cNvSpPr/>
            <p:nvPr/>
          </p:nvSpPr>
          <p:spPr>
            <a:xfrm>
              <a:off x="7795757" y="1914709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95" name="Группа 1512"/>
            <p:cNvGrpSpPr>
              <a:grpSpLocks noChangeAspect="1"/>
            </p:cNvGrpSpPr>
            <p:nvPr/>
          </p:nvGrpSpPr>
          <p:grpSpPr>
            <a:xfrm>
              <a:off x="7901984" y="1980977"/>
              <a:ext cx="195446" cy="253009"/>
              <a:chOff x="-207963" y="2460625"/>
              <a:chExt cx="463551" cy="600077"/>
            </a:xfrm>
            <a:grpFill/>
          </p:grpSpPr>
          <p:sp>
            <p:nvSpPr>
              <p:cNvPr id="196" name="Freeform 1256"/>
              <p:cNvSpPr>
                <a:spLocks noEditPoints="1"/>
              </p:cNvSpPr>
              <p:nvPr/>
            </p:nvSpPr>
            <p:spPr bwMode="auto">
              <a:xfrm>
                <a:off x="-130176" y="2555877"/>
                <a:ext cx="385764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98" name="Группа 197"/>
          <p:cNvGrpSpPr/>
          <p:nvPr/>
        </p:nvGrpSpPr>
        <p:grpSpPr>
          <a:xfrm>
            <a:off x="4952414" y="1432467"/>
            <a:ext cx="306000" cy="306000"/>
            <a:chOff x="7795757" y="2946090"/>
            <a:chExt cx="408000" cy="408000"/>
          </a:xfrm>
          <a:solidFill>
            <a:srgbClr val="66FFCC"/>
          </a:solidFill>
        </p:grpSpPr>
        <p:sp>
          <p:nvSpPr>
            <p:cNvPr id="199" name="Овал 198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00" name="Группа 1545"/>
            <p:cNvGrpSpPr>
              <a:grpSpLocks noChangeAspect="1"/>
            </p:cNvGrpSpPr>
            <p:nvPr/>
          </p:nvGrpSpPr>
          <p:grpSpPr>
            <a:xfrm>
              <a:off x="7886748" y="3007267"/>
              <a:ext cx="201819" cy="253008"/>
              <a:chOff x="7593018" y="5494339"/>
              <a:chExt cx="438145" cy="549274"/>
            </a:xfrm>
            <a:grpFill/>
          </p:grpSpPr>
          <p:sp>
            <p:nvSpPr>
              <p:cNvPr id="201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3" name="Группа 202"/>
          <p:cNvGrpSpPr/>
          <p:nvPr/>
        </p:nvGrpSpPr>
        <p:grpSpPr>
          <a:xfrm>
            <a:off x="4960473" y="1809728"/>
            <a:ext cx="306000" cy="306000"/>
            <a:chOff x="7795757" y="2946090"/>
            <a:chExt cx="408000" cy="408000"/>
          </a:xfrm>
          <a:solidFill>
            <a:srgbClr val="66FFCC"/>
          </a:solidFill>
        </p:grpSpPr>
        <p:sp>
          <p:nvSpPr>
            <p:cNvPr id="204" name="Овал 203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05" name="Группа 1545"/>
            <p:cNvGrpSpPr>
              <a:grpSpLocks noChangeAspect="1"/>
            </p:cNvGrpSpPr>
            <p:nvPr/>
          </p:nvGrpSpPr>
          <p:grpSpPr>
            <a:xfrm>
              <a:off x="7886748" y="3007267"/>
              <a:ext cx="201819" cy="253008"/>
              <a:chOff x="7593018" y="5494339"/>
              <a:chExt cx="438145" cy="549274"/>
            </a:xfrm>
            <a:grpFill/>
          </p:grpSpPr>
          <p:sp>
            <p:nvSpPr>
              <p:cNvPr id="206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8" name="Группа 207"/>
          <p:cNvGrpSpPr/>
          <p:nvPr/>
        </p:nvGrpSpPr>
        <p:grpSpPr>
          <a:xfrm>
            <a:off x="4966534" y="2159068"/>
            <a:ext cx="306000" cy="306000"/>
            <a:chOff x="7795757" y="3742688"/>
            <a:chExt cx="408000" cy="408000"/>
          </a:xfrm>
          <a:solidFill>
            <a:srgbClr val="66FFCC"/>
          </a:solidFill>
        </p:grpSpPr>
        <p:sp>
          <p:nvSpPr>
            <p:cNvPr id="209" name="Овал 208"/>
            <p:cNvSpPr/>
            <p:nvPr/>
          </p:nvSpPr>
          <p:spPr>
            <a:xfrm>
              <a:off x="7795757" y="3742688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10" name="Группа 1541"/>
            <p:cNvGrpSpPr>
              <a:grpSpLocks noChangeAspect="1"/>
            </p:cNvGrpSpPr>
            <p:nvPr/>
          </p:nvGrpSpPr>
          <p:grpSpPr>
            <a:xfrm>
              <a:off x="7894777" y="3810441"/>
              <a:ext cx="200615" cy="253011"/>
              <a:chOff x="5803961" y="5491248"/>
              <a:chExt cx="425389" cy="536490"/>
            </a:xfrm>
            <a:grpFill/>
          </p:grpSpPr>
          <p:sp>
            <p:nvSpPr>
              <p:cNvPr id="211" name="Freeform 5"/>
              <p:cNvSpPr>
                <a:spLocks noEditPoints="1"/>
              </p:cNvSpPr>
              <p:nvPr/>
            </p:nvSpPr>
            <p:spPr bwMode="auto">
              <a:xfrm>
                <a:off x="5803961" y="5491248"/>
                <a:ext cx="258766" cy="258766"/>
              </a:xfrm>
              <a:custGeom>
                <a:avLst/>
                <a:gdLst>
                  <a:gd name="T0" fmla="*/ 717 w 717"/>
                  <a:gd name="T1" fmla="*/ 359 h 717"/>
                  <a:gd name="T2" fmla="*/ 358 w 717"/>
                  <a:gd name="T3" fmla="*/ 0 h 717"/>
                  <a:gd name="T4" fmla="*/ 0 w 717"/>
                  <a:gd name="T5" fmla="*/ 359 h 717"/>
                  <a:gd name="T6" fmla="*/ 358 w 717"/>
                  <a:gd name="T7" fmla="*/ 717 h 717"/>
                  <a:gd name="T8" fmla="*/ 717 w 717"/>
                  <a:gd name="T9" fmla="*/ 359 h 717"/>
                  <a:gd name="T10" fmla="*/ 156 w 717"/>
                  <a:gd name="T11" fmla="*/ 585 h 717"/>
                  <a:gd name="T12" fmla="*/ 156 w 717"/>
                  <a:gd name="T13" fmla="*/ 585 h 717"/>
                  <a:gd name="T14" fmla="*/ 132 w 717"/>
                  <a:gd name="T15" fmla="*/ 561 h 717"/>
                  <a:gd name="T16" fmla="*/ 121 w 717"/>
                  <a:gd name="T17" fmla="*/ 536 h 717"/>
                  <a:gd name="T18" fmla="*/ 132 w 717"/>
                  <a:gd name="T19" fmla="*/ 511 h 717"/>
                  <a:gd name="T20" fmla="*/ 284 w 717"/>
                  <a:gd name="T21" fmla="*/ 359 h 717"/>
                  <a:gd name="T22" fmla="*/ 132 w 717"/>
                  <a:gd name="T23" fmla="*/ 206 h 717"/>
                  <a:gd name="T24" fmla="*/ 121 w 717"/>
                  <a:gd name="T25" fmla="*/ 181 h 717"/>
                  <a:gd name="T26" fmla="*/ 132 w 717"/>
                  <a:gd name="T27" fmla="*/ 156 h 717"/>
                  <a:gd name="T28" fmla="*/ 156 w 717"/>
                  <a:gd name="T29" fmla="*/ 132 h 717"/>
                  <a:gd name="T30" fmla="*/ 206 w 717"/>
                  <a:gd name="T31" fmla="*/ 132 h 717"/>
                  <a:gd name="T32" fmla="*/ 358 w 717"/>
                  <a:gd name="T33" fmla="*/ 285 h 717"/>
                  <a:gd name="T34" fmla="*/ 511 w 717"/>
                  <a:gd name="T35" fmla="*/ 132 h 717"/>
                  <a:gd name="T36" fmla="*/ 536 w 717"/>
                  <a:gd name="T37" fmla="*/ 122 h 717"/>
                  <a:gd name="T38" fmla="*/ 561 w 717"/>
                  <a:gd name="T39" fmla="*/ 132 h 717"/>
                  <a:gd name="T40" fmla="*/ 585 w 717"/>
                  <a:gd name="T41" fmla="*/ 156 h 717"/>
                  <a:gd name="T42" fmla="*/ 585 w 717"/>
                  <a:gd name="T43" fmla="*/ 206 h 717"/>
                  <a:gd name="T44" fmla="*/ 432 w 717"/>
                  <a:gd name="T45" fmla="*/ 359 h 717"/>
                  <a:gd name="T46" fmla="*/ 585 w 717"/>
                  <a:gd name="T47" fmla="*/ 511 h 717"/>
                  <a:gd name="T48" fmla="*/ 595 w 717"/>
                  <a:gd name="T49" fmla="*/ 536 h 717"/>
                  <a:gd name="T50" fmla="*/ 585 w 717"/>
                  <a:gd name="T51" fmla="*/ 561 h 717"/>
                  <a:gd name="T52" fmla="*/ 561 w 717"/>
                  <a:gd name="T53" fmla="*/ 585 h 717"/>
                  <a:gd name="T54" fmla="*/ 511 w 717"/>
                  <a:gd name="T55" fmla="*/ 585 h 717"/>
                  <a:gd name="T56" fmla="*/ 358 w 717"/>
                  <a:gd name="T57" fmla="*/ 433 h 717"/>
                  <a:gd name="T58" fmla="*/ 206 w 717"/>
                  <a:gd name="T59" fmla="*/ 585 h 717"/>
                  <a:gd name="T60" fmla="*/ 181 w 717"/>
                  <a:gd name="T61" fmla="*/ 596 h 717"/>
                  <a:gd name="T62" fmla="*/ 156 w 717"/>
                  <a:gd name="T63" fmla="*/ 585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7" h="717">
                    <a:moveTo>
                      <a:pt x="717" y="359"/>
                    </a:moveTo>
                    <a:cubicBezTo>
                      <a:pt x="717" y="161"/>
                      <a:pt x="556" y="0"/>
                      <a:pt x="358" y="0"/>
                    </a:cubicBezTo>
                    <a:cubicBezTo>
                      <a:pt x="160" y="0"/>
                      <a:pt x="0" y="161"/>
                      <a:pt x="0" y="359"/>
                    </a:cubicBezTo>
                    <a:cubicBezTo>
                      <a:pt x="0" y="556"/>
                      <a:pt x="160" y="717"/>
                      <a:pt x="358" y="717"/>
                    </a:cubicBezTo>
                    <a:cubicBezTo>
                      <a:pt x="556" y="717"/>
                      <a:pt x="717" y="556"/>
                      <a:pt x="717" y="359"/>
                    </a:cubicBezTo>
                    <a:close/>
                    <a:moveTo>
                      <a:pt x="156" y="585"/>
                    </a:moveTo>
                    <a:lnTo>
                      <a:pt x="156" y="585"/>
                    </a:lnTo>
                    <a:lnTo>
                      <a:pt x="132" y="561"/>
                    </a:lnTo>
                    <a:cubicBezTo>
                      <a:pt x="125" y="554"/>
                      <a:pt x="121" y="545"/>
                      <a:pt x="121" y="536"/>
                    </a:cubicBezTo>
                    <a:cubicBezTo>
                      <a:pt x="121" y="527"/>
                      <a:pt x="125" y="518"/>
                      <a:pt x="132" y="511"/>
                    </a:cubicBezTo>
                    <a:lnTo>
                      <a:pt x="284" y="359"/>
                    </a:lnTo>
                    <a:lnTo>
                      <a:pt x="132" y="206"/>
                    </a:lnTo>
                    <a:cubicBezTo>
                      <a:pt x="125" y="199"/>
                      <a:pt x="121" y="190"/>
                      <a:pt x="121" y="181"/>
                    </a:cubicBezTo>
                    <a:cubicBezTo>
                      <a:pt x="121" y="172"/>
                      <a:pt x="125" y="163"/>
                      <a:pt x="132" y="156"/>
                    </a:cubicBezTo>
                    <a:lnTo>
                      <a:pt x="156" y="132"/>
                    </a:lnTo>
                    <a:cubicBezTo>
                      <a:pt x="170" y="118"/>
                      <a:pt x="192" y="118"/>
                      <a:pt x="206" y="132"/>
                    </a:cubicBezTo>
                    <a:lnTo>
                      <a:pt x="358" y="285"/>
                    </a:lnTo>
                    <a:lnTo>
                      <a:pt x="511" y="132"/>
                    </a:lnTo>
                    <a:cubicBezTo>
                      <a:pt x="518" y="125"/>
                      <a:pt x="526" y="122"/>
                      <a:pt x="536" y="122"/>
                    </a:cubicBezTo>
                    <a:cubicBezTo>
                      <a:pt x="545" y="122"/>
                      <a:pt x="554" y="125"/>
                      <a:pt x="561" y="132"/>
                    </a:cubicBezTo>
                    <a:lnTo>
                      <a:pt x="585" y="156"/>
                    </a:lnTo>
                    <a:cubicBezTo>
                      <a:pt x="599" y="170"/>
                      <a:pt x="599" y="192"/>
                      <a:pt x="585" y="206"/>
                    </a:cubicBezTo>
                    <a:lnTo>
                      <a:pt x="432" y="359"/>
                    </a:lnTo>
                    <a:lnTo>
                      <a:pt x="585" y="511"/>
                    </a:lnTo>
                    <a:cubicBezTo>
                      <a:pt x="592" y="518"/>
                      <a:pt x="595" y="527"/>
                      <a:pt x="595" y="536"/>
                    </a:cubicBezTo>
                    <a:cubicBezTo>
                      <a:pt x="595" y="545"/>
                      <a:pt x="592" y="554"/>
                      <a:pt x="585" y="561"/>
                    </a:cubicBezTo>
                    <a:lnTo>
                      <a:pt x="561" y="585"/>
                    </a:lnTo>
                    <a:cubicBezTo>
                      <a:pt x="547" y="599"/>
                      <a:pt x="525" y="599"/>
                      <a:pt x="511" y="585"/>
                    </a:cubicBezTo>
                    <a:lnTo>
                      <a:pt x="358" y="433"/>
                    </a:lnTo>
                    <a:lnTo>
                      <a:pt x="206" y="585"/>
                    </a:lnTo>
                    <a:cubicBezTo>
                      <a:pt x="199" y="592"/>
                      <a:pt x="190" y="596"/>
                      <a:pt x="181" y="596"/>
                    </a:cubicBezTo>
                    <a:cubicBezTo>
                      <a:pt x="172" y="596"/>
                      <a:pt x="163" y="592"/>
                      <a:pt x="156" y="5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Oval 1289"/>
              <p:cNvSpPr>
                <a:spLocks noChangeArrowheads="1"/>
              </p:cNvSpPr>
              <p:nvPr/>
            </p:nvSpPr>
            <p:spPr bwMode="auto">
              <a:xfrm>
                <a:off x="6121392" y="5800721"/>
                <a:ext cx="20638" cy="20638"/>
              </a:xfrm>
              <a:prstGeom prst="ellipse">
                <a:avLst/>
              </a:pr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1290"/>
              <p:cNvSpPr>
                <a:spLocks noEditPoints="1"/>
              </p:cNvSpPr>
              <p:nvPr/>
            </p:nvSpPr>
            <p:spPr bwMode="auto">
              <a:xfrm>
                <a:off x="5845175" y="5524500"/>
                <a:ext cx="384175" cy="503238"/>
              </a:xfrm>
              <a:custGeom>
                <a:avLst/>
                <a:gdLst>
                  <a:gd name="T0" fmla="*/ 636 w 1068"/>
                  <a:gd name="T1" fmla="*/ 268 h 1396"/>
                  <a:gd name="T2" fmla="*/ 0 w 1068"/>
                  <a:gd name="T3" fmla="*/ 1099 h 1396"/>
                  <a:gd name="T4" fmla="*/ 95 w 1068"/>
                  <a:gd name="T5" fmla="*/ 1396 h 1396"/>
                  <a:gd name="T6" fmla="*/ 1068 w 1068"/>
                  <a:gd name="T7" fmla="*/ 1276 h 1396"/>
                  <a:gd name="T8" fmla="*/ 1068 w 1068"/>
                  <a:gd name="T9" fmla="*/ 1245 h 1396"/>
                  <a:gd name="T10" fmla="*/ 1068 w 1068"/>
                  <a:gd name="T11" fmla="*/ 441 h 1396"/>
                  <a:gd name="T12" fmla="*/ 972 w 1068"/>
                  <a:gd name="T13" fmla="*/ 0 h 1396"/>
                  <a:gd name="T14" fmla="*/ 838 w 1068"/>
                  <a:gd name="T15" fmla="*/ 829 h 1396"/>
                  <a:gd name="T16" fmla="*/ 820 w 1068"/>
                  <a:gd name="T17" fmla="*/ 834 h 1396"/>
                  <a:gd name="T18" fmla="*/ 816 w 1068"/>
                  <a:gd name="T19" fmla="*/ 846 h 1396"/>
                  <a:gd name="T20" fmla="*/ 795 w 1068"/>
                  <a:gd name="T21" fmla="*/ 840 h 1396"/>
                  <a:gd name="T22" fmla="*/ 775 w 1068"/>
                  <a:gd name="T23" fmla="*/ 846 h 1396"/>
                  <a:gd name="T24" fmla="*/ 770 w 1068"/>
                  <a:gd name="T25" fmla="*/ 834 h 1396"/>
                  <a:gd name="T26" fmla="*/ 752 w 1068"/>
                  <a:gd name="T27" fmla="*/ 829 h 1396"/>
                  <a:gd name="T28" fmla="*/ 752 w 1068"/>
                  <a:gd name="T29" fmla="*/ 815 h 1396"/>
                  <a:gd name="T30" fmla="*/ 747 w 1068"/>
                  <a:gd name="T31" fmla="*/ 799 h 1396"/>
                  <a:gd name="T32" fmla="*/ 741 w 1068"/>
                  <a:gd name="T33" fmla="*/ 788 h 1396"/>
                  <a:gd name="T34" fmla="*/ 752 w 1068"/>
                  <a:gd name="T35" fmla="*/ 775 h 1396"/>
                  <a:gd name="T36" fmla="*/ 752 w 1068"/>
                  <a:gd name="T37" fmla="*/ 762 h 1396"/>
                  <a:gd name="T38" fmla="*/ 770 w 1068"/>
                  <a:gd name="T39" fmla="*/ 757 h 1396"/>
                  <a:gd name="T40" fmla="*/ 775 w 1068"/>
                  <a:gd name="T41" fmla="*/ 745 h 1396"/>
                  <a:gd name="T42" fmla="*/ 793 w 1068"/>
                  <a:gd name="T43" fmla="*/ 749 h 1396"/>
                  <a:gd name="T44" fmla="*/ 803 w 1068"/>
                  <a:gd name="T45" fmla="*/ 741 h 1396"/>
                  <a:gd name="T46" fmla="*/ 817 w 1068"/>
                  <a:gd name="T47" fmla="*/ 755 h 1396"/>
                  <a:gd name="T48" fmla="*/ 829 w 1068"/>
                  <a:gd name="T49" fmla="*/ 752 h 1396"/>
                  <a:gd name="T50" fmla="*/ 834 w 1068"/>
                  <a:gd name="T51" fmla="*/ 772 h 1396"/>
                  <a:gd name="T52" fmla="*/ 849 w 1068"/>
                  <a:gd name="T53" fmla="*/ 787 h 1396"/>
                  <a:gd name="T54" fmla="*/ 843 w 1068"/>
                  <a:gd name="T55" fmla="*/ 799 h 1396"/>
                  <a:gd name="T56" fmla="*/ 839 w 1068"/>
                  <a:gd name="T57" fmla="*/ 815 h 1396"/>
                  <a:gd name="T58" fmla="*/ 835 w 1068"/>
                  <a:gd name="T59" fmla="*/ 823 h 1396"/>
                  <a:gd name="T60" fmla="*/ 856 w 1068"/>
                  <a:gd name="T61" fmla="*/ 831 h 1396"/>
                  <a:gd name="T62" fmla="*/ 861 w 1068"/>
                  <a:gd name="T63" fmla="*/ 821 h 1396"/>
                  <a:gd name="T64" fmla="*/ 867 w 1068"/>
                  <a:gd name="T65" fmla="*/ 801 h 1396"/>
                  <a:gd name="T66" fmla="*/ 867 w 1068"/>
                  <a:gd name="T67" fmla="*/ 789 h 1396"/>
                  <a:gd name="T68" fmla="*/ 861 w 1068"/>
                  <a:gd name="T69" fmla="*/ 769 h 1396"/>
                  <a:gd name="T70" fmla="*/ 855 w 1068"/>
                  <a:gd name="T71" fmla="*/ 759 h 1396"/>
                  <a:gd name="T72" fmla="*/ 911 w 1068"/>
                  <a:gd name="T73" fmla="*/ 751 h 1396"/>
                  <a:gd name="T74" fmla="*/ 854 w 1068"/>
                  <a:gd name="T75" fmla="*/ 834 h 1396"/>
                  <a:gd name="T76" fmla="*/ 827 w 1068"/>
                  <a:gd name="T77" fmla="*/ 638 h 1396"/>
                  <a:gd name="T78" fmla="*/ 827 w 1068"/>
                  <a:gd name="T79" fmla="*/ 738 h 1396"/>
                  <a:gd name="T80" fmla="*/ 907 w 1068"/>
                  <a:gd name="T81" fmla="*/ 375 h 1396"/>
                  <a:gd name="T82" fmla="*/ 710 w 1068"/>
                  <a:gd name="T83" fmla="*/ 375 h 1396"/>
                  <a:gd name="T84" fmla="*/ 764 w 1068"/>
                  <a:gd name="T85" fmla="*/ 637 h 1396"/>
                  <a:gd name="T86" fmla="*/ 680 w 1068"/>
                  <a:gd name="T87" fmla="*/ 637 h 1396"/>
                  <a:gd name="T88" fmla="*/ 742 w 1068"/>
                  <a:gd name="T89" fmla="*/ 751 h 1396"/>
                  <a:gd name="T90" fmla="*/ 741 w 1068"/>
                  <a:gd name="T91" fmla="*/ 768 h 1396"/>
                  <a:gd name="T92" fmla="*/ 729 w 1068"/>
                  <a:gd name="T93" fmla="*/ 772 h 1396"/>
                  <a:gd name="T94" fmla="*/ 733 w 1068"/>
                  <a:gd name="T95" fmla="*/ 795 h 1396"/>
                  <a:gd name="T96" fmla="*/ 725 w 1068"/>
                  <a:gd name="T97" fmla="*/ 804 h 1396"/>
                  <a:gd name="T98" fmla="*/ 740 w 1068"/>
                  <a:gd name="T99" fmla="*/ 821 h 1396"/>
                  <a:gd name="T100" fmla="*/ 737 w 1068"/>
                  <a:gd name="T101" fmla="*/ 834 h 1396"/>
                  <a:gd name="T102" fmla="*/ 680 w 1068"/>
                  <a:gd name="T103" fmla="*/ 751 h 1396"/>
                  <a:gd name="T104" fmla="*/ 580 w 1068"/>
                  <a:gd name="T105" fmla="*/ 760 h 1396"/>
                  <a:gd name="T106" fmla="*/ 201 w 1068"/>
                  <a:gd name="T107" fmla="*/ 760 h 1396"/>
                  <a:gd name="T108" fmla="*/ 153 w 1068"/>
                  <a:gd name="T109" fmla="*/ 1286 h 1396"/>
                  <a:gd name="T110" fmla="*/ 168 w 1068"/>
                  <a:gd name="T111" fmla="*/ 956 h 1396"/>
                  <a:gd name="T112" fmla="*/ 680 w 1068"/>
                  <a:gd name="T113" fmla="*/ 1223 h 1396"/>
                  <a:gd name="T114" fmla="*/ 764 w 1068"/>
                  <a:gd name="T115" fmla="*/ 1223 h 1396"/>
                  <a:gd name="T116" fmla="*/ 911 w 1068"/>
                  <a:gd name="T117" fmla="*/ 852 h 1396"/>
                  <a:gd name="T118" fmla="*/ 940 w 1068"/>
                  <a:gd name="T119" fmla="*/ 1286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8" h="1396">
                    <a:moveTo>
                      <a:pt x="972" y="0"/>
                    </a:moveTo>
                    <a:lnTo>
                      <a:pt x="530" y="0"/>
                    </a:lnTo>
                    <a:cubicBezTo>
                      <a:pt x="596" y="70"/>
                      <a:pt x="636" y="164"/>
                      <a:pt x="636" y="268"/>
                    </a:cubicBezTo>
                    <a:cubicBezTo>
                      <a:pt x="636" y="484"/>
                      <a:pt x="461" y="659"/>
                      <a:pt x="245" y="659"/>
                    </a:cubicBezTo>
                    <a:cubicBezTo>
                      <a:pt x="152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2" y="1396"/>
                      <a:pt x="95" y="1396"/>
                    </a:cubicBezTo>
                    <a:lnTo>
                      <a:pt x="972" y="1396"/>
                    </a:lnTo>
                    <a:cubicBezTo>
                      <a:pt x="1023" y="1396"/>
                      <a:pt x="1064" y="1356"/>
                      <a:pt x="1067" y="1306"/>
                    </a:cubicBezTo>
                    <a:lnTo>
                      <a:pt x="1068" y="1276"/>
                    </a:lnTo>
                    <a:lnTo>
                      <a:pt x="1068" y="1276"/>
                    </a:lnTo>
                    <a:lnTo>
                      <a:pt x="1068" y="1273"/>
                    </a:lnTo>
                    <a:lnTo>
                      <a:pt x="1068" y="1245"/>
                    </a:lnTo>
                    <a:lnTo>
                      <a:pt x="1068" y="493"/>
                    </a:lnTo>
                    <a:lnTo>
                      <a:pt x="1068" y="463"/>
                    </a:lnTo>
                    <a:lnTo>
                      <a:pt x="1068" y="441"/>
                    </a:lnTo>
                    <a:lnTo>
                      <a:pt x="1068" y="397"/>
                    </a:lnTo>
                    <a:lnTo>
                      <a:pt x="1068" y="97"/>
                    </a:lnTo>
                    <a:cubicBezTo>
                      <a:pt x="1068" y="44"/>
                      <a:pt x="1025" y="0"/>
                      <a:pt x="972" y="0"/>
                    </a:cubicBezTo>
                    <a:close/>
                    <a:moveTo>
                      <a:pt x="835" y="823"/>
                    </a:moveTo>
                    <a:lnTo>
                      <a:pt x="835" y="823"/>
                    </a:lnTo>
                    <a:lnTo>
                      <a:pt x="838" y="829"/>
                    </a:lnTo>
                    <a:cubicBezTo>
                      <a:pt x="836" y="832"/>
                      <a:pt x="832" y="835"/>
                      <a:pt x="829" y="838"/>
                    </a:cubicBezTo>
                    <a:lnTo>
                      <a:pt x="823" y="834"/>
                    </a:lnTo>
                    <a:cubicBezTo>
                      <a:pt x="822" y="834"/>
                      <a:pt x="821" y="834"/>
                      <a:pt x="820" y="834"/>
                    </a:cubicBezTo>
                    <a:cubicBezTo>
                      <a:pt x="819" y="834"/>
                      <a:pt x="818" y="834"/>
                      <a:pt x="817" y="835"/>
                    </a:cubicBezTo>
                    <a:cubicBezTo>
                      <a:pt x="816" y="836"/>
                      <a:pt x="815" y="837"/>
                      <a:pt x="815" y="839"/>
                    </a:cubicBezTo>
                    <a:lnTo>
                      <a:pt x="816" y="846"/>
                    </a:lnTo>
                    <a:cubicBezTo>
                      <a:pt x="812" y="847"/>
                      <a:pt x="807" y="848"/>
                      <a:pt x="803" y="849"/>
                    </a:cubicBezTo>
                    <a:lnTo>
                      <a:pt x="799" y="843"/>
                    </a:lnTo>
                    <a:cubicBezTo>
                      <a:pt x="799" y="841"/>
                      <a:pt x="797" y="840"/>
                      <a:pt x="795" y="840"/>
                    </a:cubicBezTo>
                    <a:cubicBezTo>
                      <a:pt x="793" y="840"/>
                      <a:pt x="792" y="841"/>
                      <a:pt x="791" y="843"/>
                    </a:cubicBezTo>
                    <a:lnTo>
                      <a:pt x="788" y="849"/>
                    </a:lnTo>
                    <a:cubicBezTo>
                      <a:pt x="783" y="848"/>
                      <a:pt x="779" y="847"/>
                      <a:pt x="775" y="846"/>
                    </a:cubicBezTo>
                    <a:lnTo>
                      <a:pt x="775" y="839"/>
                    </a:lnTo>
                    <a:cubicBezTo>
                      <a:pt x="775" y="837"/>
                      <a:pt x="775" y="836"/>
                      <a:pt x="774" y="835"/>
                    </a:cubicBezTo>
                    <a:cubicBezTo>
                      <a:pt x="773" y="834"/>
                      <a:pt x="771" y="834"/>
                      <a:pt x="770" y="834"/>
                    </a:cubicBezTo>
                    <a:cubicBezTo>
                      <a:pt x="769" y="834"/>
                      <a:pt x="768" y="834"/>
                      <a:pt x="768" y="834"/>
                    </a:cubicBezTo>
                    <a:lnTo>
                      <a:pt x="762" y="838"/>
                    </a:lnTo>
                    <a:cubicBezTo>
                      <a:pt x="758" y="835"/>
                      <a:pt x="755" y="832"/>
                      <a:pt x="752" y="829"/>
                    </a:cubicBezTo>
                    <a:lnTo>
                      <a:pt x="756" y="823"/>
                    </a:lnTo>
                    <a:cubicBezTo>
                      <a:pt x="757" y="821"/>
                      <a:pt x="757" y="819"/>
                      <a:pt x="756" y="818"/>
                    </a:cubicBezTo>
                    <a:cubicBezTo>
                      <a:pt x="755" y="816"/>
                      <a:pt x="754" y="815"/>
                      <a:pt x="752" y="815"/>
                    </a:cubicBezTo>
                    <a:lnTo>
                      <a:pt x="745" y="815"/>
                    </a:lnTo>
                    <a:cubicBezTo>
                      <a:pt x="743" y="811"/>
                      <a:pt x="742" y="807"/>
                      <a:pt x="741" y="803"/>
                    </a:cubicBezTo>
                    <a:lnTo>
                      <a:pt x="747" y="799"/>
                    </a:lnTo>
                    <a:cubicBezTo>
                      <a:pt x="749" y="799"/>
                      <a:pt x="750" y="797"/>
                      <a:pt x="750" y="795"/>
                    </a:cubicBezTo>
                    <a:cubicBezTo>
                      <a:pt x="750" y="793"/>
                      <a:pt x="749" y="792"/>
                      <a:pt x="747" y="791"/>
                    </a:cubicBezTo>
                    <a:lnTo>
                      <a:pt x="741" y="788"/>
                    </a:lnTo>
                    <a:cubicBezTo>
                      <a:pt x="742" y="783"/>
                      <a:pt x="743" y="779"/>
                      <a:pt x="745" y="775"/>
                    </a:cubicBezTo>
                    <a:lnTo>
                      <a:pt x="752" y="775"/>
                    </a:lnTo>
                    <a:lnTo>
                      <a:pt x="752" y="775"/>
                    </a:lnTo>
                    <a:cubicBezTo>
                      <a:pt x="753" y="775"/>
                      <a:pt x="755" y="774"/>
                      <a:pt x="756" y="772"/>
                    </a:cubicBezTo>
                    <a:cubicBezTo>
                      <a:pt x="757" y="771"/>
                      <a:pt x="757" y="769"/>
                      <a:pt x="756" y="768"/>
                    </a:cubicBezTo>
                    <a:lnTo>
                      <a:pt x="752" y="762"/>
                    </a:lnTo>
                    <a:cubicBezTo>
                      <a:pt x="755" y="758"/>
                      <a:pt x="758" y="755"/>
                      <a:pt x="762" y="752"/>
                    </a:cubicBezTo>
                    <a:lnTo>
                      <a:pt x="768" y="756"/>
                    </a:lnTo>
                    <a:cubicBezTo>
                      <a:pt x="768" y="756"/>
                      <a:pt x="769" y="757"/>
                      <a:pt x="770" y="757"/>
                    </a:cubicBezTo>
                    <a:cubicBezTo>
                      <a:pt x="771" y="757"/>
                      <a:pt x="773" y="756"/>
                      <a:pt x="774" y="755"/>
                    </a:cubicBezTo>
                    <a:cubicBezTo>
                      <a:pt x="775" y="754"/>
                      <a:pt x="775" y="753"/>
                      <a:pt x="775" y="752"/>
                    </a:cubicBezTo>
                    <a:lnTo>
                      <a:pt x="775" y="745"/>
                    </a:lnTo>
                    <a:cubicBezTo>
                      <a:pt x="779" y="743"/>
                      <a:pt x="783" y="742"/>
                      <a:pt x="788" y="741"/>
                    </a:cubicBezTo>
                    <a:lnTo>
                      <a:pt x="791" y="747"/>
                    </a:lnTo>
                    <a:cubicBezTo>
                      <a:pt x="791" y="748"/>
                      <a:pt x="792" y="749"/>
                      <a:pt x="793" y="749"/>
                    </a:cubicBezTo>
                    <a:cubicBezTo>
                      <a:pt x="794" y="750"/>
                      <a:pt x="794" y="750"/>
                      <a:pt x="795" y="750"/>
                    </a:cubicBezTo>
                    <a:cubicBezTo>
                      <a:pt x="797" y="750"/>
                      <a:pt x="799" y="749"/>
                      <a:pt x="799" y="747"/>
                    </a:cubicBezTo>
                    <a:lnTo>
                      <a:pt x="803" y="741"/>
                    </a:lnTo>
                    <a:cubicBezTo>
                      <a:pt x="807" y="742"/>
                      <a:pt x="812" y="743"/>
                      <a:pt x="816" y="745"/>
                    </a:cubicBezTo>
                    <a:lnTo>
                      <a:pt x="815" y="752"/>
                    </a:lnTo>
                    <a:cubicBezTo>
                      <a:pt x="815" y="753"/>
                      <a:pt x="816" y="754"/>
                      <a:pt x="817" y="755"/>
                    </a:cubicBezTo>
                    <a:cubicBezTo>
                      <a:pt x="818" y="756"/>
                      <a:pt x="819" y="757"/>
                      <a:pt x="820" y="757"/>
                    </a:cubicBezTo>
                    <a:cubicBezTo>
                      <a:pt x="821" y="757"/>
                      <a:pt x="822" y="756"/>
                      <a:pt x="823" y="756"/>
                    </a:cubicBezTo>
                    <a:lnTo>
                      <a:pt x="829" y="752"/>
                    </a:lnTo>
                    <a:cubicBezTo>
                      <a:pt x="832" y="755"/>
                      <a:pt x="835" y="758"/>
                      <a:pt x="838" y="762"/>
                    </a:cubicBezTo>
                    <a:lnTo>
                      <a:pt x="835" y="768"/>
                    </a:lnTo>
                    <a:cubicBezTo>
                      <a:pt x="834" y="769"/>
                      <a:pt x="834" y="771"/>
                      <a:pt x="834" y="772"/>
                    </a:cubicBezTo>
                    <a:cubicBezTo>
                      <a:pt x="835" y="774"/>
                      <a:pt x="837" y="775"/>
                      <a:pt x="839" y="775"/>
                    </a:cubicBezTo>
                    <a:lnTo>
                      <a:pt x="846" y="775"/>
                    </a:lnTo>
                    <a:cubicBezTo>
                      <a:pt x="848" y="779"/>
                      <a:pt x="849" y="783"/>
                      <a:pt x="849" y="787"/>
                    </a:cubicBezTo>
                    <a:lnTo>
                      <a:pt x="843" y="791"/>
                    </a:lnTo>
                    <a:cubicBezTo>
                      <a:pt x="842" y="792"/>
                      <a:pt x="841" y="793"/>
                      <a:pt x="841" y="795"/>
                    </a:cubicBezTo>
                    <a:cubicBezTo>
                      <a:pt x="841" y="797"/>
                      <a:pt x="842" y="799"/>
                      <a:pt x="843" y="799"/>
                    </a:cubicBezTo>
                    <a:lnTo>
                      <a:pt x="849" y="803"/>
                    </a:lnTo>
                    <a:cubicBezTo>
                      <a:pt x="849" y="807"/>
                      <a:pt x="848" y="811"/>
                      <a:pt x="846" y="815"/>
                    </a:cubicBezTo>
                    <a:lnTo>
                      <a:pt x="839" y="815"/>
                    </a:lnTo>
                    <a:lnTo>
                      <a:pt x="839" y="815"/>
                    </a:lnTo>
                    <a:cubicBezTo>
                      <a:pt x="837" y="815"/>
                      <a:pt x="835" y="816"/>
                      <a:pt x="835" y="818"/>
                    </a:cubicBezTo>
                    <a:cubicBezTo>
                      <a:pt x="834" y="819"/>
                      <a:pt x="834" y="821"/>
                      <a:pt x="835" y="823"/>
                    </a:cubicBezTo>
                    <a:close/>
                    <a:moveTo>
                      <a:pt x="854" y="834"/>
                    </a:moveTo>
                    <a:lnTo>
                      <a:pt x="854" y="834"/>
                    </a:lnTo>
                    <a:lnTo>
                      <a:pt x="856" y="831"/>
                    </a:lnTo>
                    <a:lnTo>
                      <a:pt x="850" y="822"/>
                    </a:lnTo>
                    <a:lnTo>
                      <a:pt x="851" y="821"/>
                    </a:lnTo>
                    <a:lnTo>
                      <a:pt x="861" y="821"/>
                    </a:lnTo>
                    <a:lnTo>
                      <a:pt x="862" y="818"/>
                    </a:lnTo>
                    <a:cubicBezTo>
                      <a:pt x="864" y="814"/>
                      <a:pt x="866" y="809"/>
                      <a:pt x="866" y="804"/>
                    </a:cubicBezTo>
                    <a:lnTo>
                      <a:pt x="867" y="801"/>
                    </a:lnTo>
                    <a:lnTo>
                      <a:pt x="857" y="796"/>
                    </a:lnTo>
                    <a:lnTo>
                      <a:pt x="857" y="795"/>
                    </a:lnTo>
                    <a:lnTo>
                      <a:pt x="867" y="789"/>
                    </a:lnTo>
                    <a:lnTo>
                      <a:pt x="866" y="786"/>
                    </a:lnTo>
                    <a:cubicBezTo>
                      <a:pt x="866" y="781"/>
                      <a:pt x="864" y="777"/>
                      <a:pt x="862" y="772"/>
                    </a:cubicBezTo>
                    <a:lnTo>
                      <a:pt x="861" y="769"/>
                    </a:lnTo>
                    <a:lnTo>
                      <a:pt x="851" y="769"/>
                    </a:lnTo>
                    <a:lnTo>
                      <a:pt x="850" y="768"/>
                    </a:lnTo>
                    <a:lnTo>
                      <a:pt x="855" y="759"/>
                    </a:lnTo>
                    <a:lnTo>
                      <a:pt x="854" y="757"/>
                    </a:lnTo>
                    <a:cubicBezTo>
                      <a:pt x="852" y="755"/>
                      <a:pt x="850" y="753"/>
                      <a:pt x="849" y="751"/>
                    </a:cubicBezTo>
                    <a:lnTo>
                      <a:pt x="911" y="751"/>
                    </a:lnTo>
                    <a:lnTo>
                      <a:pt x="911" y="839"/>
                    </a:lnTo>
                    <a:lnTo>
                      <a:pt x="848" y="839"/>
                    </a:lnTo>
                    <a:cubicBezTo>
                      <a:pt x="850" y="838"/>
                      <a:pt x="852" y="836"/>
                      <a:pt x="854" y="834"/>
                    </a:cubicBezTo>
                    <a:close/>
                    <a:moveTo>
                      <a:pt x="827" y="738"/>
                    </a:moveTo>
                    <a:lnTo>
                      <a:pt x="827" y="738"/>
                    </a:lnTo>
                    <a:lnTo>
                      <a:pt x="827" y="638"/>
                    </a:lnTo>
                    <a:lnTo>
                      <a:pt x="911" y="638"/>
                    </a:lnTo>
                    <a:lnTo>
                      <a:pt x="911" y="738"/>
                    </a:lnTo>
                    <a:lnTo>
                      <a:pt x="827" y="738"/>
                    </a:lnTo>
                    <a:close/>
                    <a:moveTo>
                      <a:pt x="710" y="375"/>
                    </a:moveTo>
                    <a:lnTo>
                      <a:pt x="710" y="375"/>
                    </a:lnTo>
                    <a:lnTo>
                      <a:pt x="907" y="375"/>
                    </a:lnTo>
                    <a:lnTo>
                      <a:pt x="907" y="436"/>
                    </a:lnTo>
                    <a:lnTo>
                      <a:pt x="710" y="436"/>
                    </a:lnTo>
                    <a:lnTo>
                      <a:pt x="710" y="375"/>
                    </a:lnTo>
                    <a:close/>
                    <a:moveTo>
                      <a:pt x="680" y="637"/>
                    </a:moveTo>
                    <a:lnTo>
                      <a:pt x="680" y="637"/>
                    </a:lnTo>
                    <a:lnTo>
                      <a:pt x="764" y="637"/>
                    </a:lnTo>
                    <a:lnTo>
                      <a:pt x="764" y="737"/>
                    </a:lnTo>
                    <a:lnTo>
                      <a:pt x="680" y="737"/>
                    </a:lnTo>
                    <a:lnTo>
                      <a:pt x="680" y="637"/>
                    </a:lnTo>
                    <a:close/>
                    <a:moveTo>
                      <a:pt x="680" y="751"/>
                    </a:moveTo>
                    <a:lnTo>
                      <a:pt x="680" y="751"/>
                    </a:lnTo>
                    <a:lnTo>
                      <a:pt x="742" y="751"/>
                    </a:lnTo>
                    <a:cubicBezTo>
                      <a:pt x="740" y="753"/>
                      <a:pt x="739" y="755"/>
                      <a:pt x="737" y="757"/>
                    </a:cubicBezTo>
                    <a:lnTo>
                      <a:pt x="735" y="759"/>
                    </a:lnTo>
                    <a:lnTo>
                      <a:pt x="741" y="768"/>
                    </a:lnTo>
                    <a:lnTo>
                      <a:pt x="740" y="769"/>
                    </a:lnTo>
                    <a:lnTo>
                      <a:pt x="730" y="769"/>
                    </a:lnTo>
                    <a:lnTo>
                      <a:pt x="729" y="772"/>
                    </a:lnTo>
                    <a:cubicBezTo>
                      <a:pt x="727" y="777"/>
                      <a:pt x="725" y="781"/>
                      <a:pt x="725" y="786"/>
                    </a:cubicBezTo>
                    <a:lnTo>
                      <a:pt x="724" y="789"/>
                    </a:lnTo>
                    <a:lnTo>
                      <a:pt x="733" y="795"/>
                    </a:lnTo>
                    <a:lnTo>
                      <a:pt x="733" y="796"/>
                    </a:lnTo>
                    <a:lnTo>
                      <a:pt x="724" y="801"/>
                    </a:lnTo>
                    <a:lnTo>
                      <a:pt x="725" y="804"/>
                    </a:lnTo>
                    <a:cubicBezTo>
                      <a:pt x="725" y="809"/>
                      <a:pt x="727" y="814"/>
                      <a:pt x="728" y="818"/>
                    </a:cubicBezTo>
                    <a:lnTo>
                      <a:pt x="730" y="821"/>
                    </a:lnTo>
                    <a:lnTo>
                      <a:pt x="740" y="821"/>
                    </a:lnTo>
                    <a:lnTo>
                      <a:pt x="741" y="822"/>
                    </a:lnTo>
                    <a:lnTo>
                      <a:pt x="735" y="831"/>
                    </a:lnTo>
                    <a:lnTo>
                      <a:pt x="737" y="834"/>
                    </a:lnTo>
                    <a:cubicBezTo>
                      <a:pt x="739" y="836"/>
                      <a:pt x="741" y="838"/>
                      <a:pt x="743" y="839"/>
                    </a:cubicBezTo>
                    <a:lnTo>
                      <a:pt x="680" y="839"/>
                    </a:lnTo>
                    <a:lnTo>
                      <a:pt x="680" y="751"/>
                    </a:lnTo>
                    <a:close/>
                    <a:moveTo>
                      <a:pt x="201" y="760"/>
                    </a:moveTo>
                    <a:lnTo>
                      <a:pt x="201" y="760"/>
                    </a:lnTo>
                    <a:lnTo>
                      <a:pt x="580" y="760"/>
                    </a:lnTo>
                    <a:lnTo>
                      <a:pt x="580" y="822"/>
                    </a:lnTo>
                    <a:lnTo>
                      <a:pt x="201" y="822"/>
                    </a:lnTo>
                    <a:lnTo>
                      <a:pt x="201" y="760"/>
                    </a:lnTo>
                    <a:close/>
                    <a:moveTo>
                      <a:pt x="940" y="1286"/>
                    </a:moveTo>
                    <a:lnTo>
                      <a:pt x="940" y="1286"/>
                    </a:lnTo>
                    <a:lnTo>
                      <a:pt x="153" y="1286"/>
                    </a:lnTo>
                    <a:lnTo>
                      <a:pt x="96" y="1223"/>
                    </a:lnTo>
                    <a:lnTo>
                      <a:pt x="168" y="1223"/>
                    </a:lnTo>
                    <a:lnTo>
                      <a:pt x="168" y="956"/>
                    </a:lnTo>
                    <a:lnTo>
                      <a:pt x="613" y="956"/>
                    </a:lnTo>
                    <a:lnTo>
                      <a:pt x="613" y="1223"/>
                    </a:lnTo>
                    <a:lnTo>
                      <a:pt x="680" y="1223"/>
                    </a:lnTo>
                    <a:lnTo>
                      <a:pt x="680" y="850"/>
                    </a:lnTo>
                    <a:lnTo>
                      <a:pt x="764" y="850"/>
                    </a:lnTo>
                    <a:lnTo>
                      <a:pt x="764" y="1223"/>
                    </a:lnTo>
                    <a:lnTo>
                      <a:pt x="827" y="1223"/>
                    </a:lnTo>
                    <a:lnTo>
                      <a:pt x="827" y="852"/>
                    </a:lnTo>
                    <a:lnTo>
                      <a:pt x="911" y="852"/>
                    </a:lnTo>
                    <a:lnTo>
                      <a:pt x="911" y="1223"/>
                    </a:lnTo>
                    <a:lnTo>
                      <a:pt x="940" y="1223"/>
                    </a:lnTo>
                    <a:lnTo>
                      <a:pt x="940" y="128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14" name="Группа 213"/>
          <p:cNvGrpSpPr/>
          <p:nvPr/>
        </p:nvGrpSpPr>
        <p:grpSpPr>
          <a:xfrm>
            <a:off x="4970395" y="2532349"/>
            <a:ext cx="306000" cy="306000"/>
            <a:chOff x="7795757" y="3215074"/>
            <a:chExt cx="408000" cy="408000"/>
          </a:xfrm>
          <a:solidFill>
            <a:srgbClr val="66FFCC"/>
          </a:solidFill>
        </p:grpSpPr>
        <p:sp>
          <p:nvSpPr>
            <p:cNvPr id="215" name="Овал 214"/>
            <p:cNvSpPr/>
            <p:nvPr/>
          </p:nvSpPr>
          <p:spPr>
            <a:xfrm>
              <a:off x="7795757" y="3215074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16" name="Группа 168"/>
            <p:cNvGrpSpPr/>
            <p:nvPr/>
          </p:nvGrpSpPr>
          <p:grpSpPr>
            <a:xfrm>
              <a:off x="7896489" y="3280295"/>
              <a:ext cx="200572" cy="240786"/>
              <a:chOff x="-1946275" y="3814761"/>
              <a:chExt cx="649287" cy="779464"/>
            </a:xfrm>
            <a:grpFill/>
          </p:grpSpPr>
          <p:sp>
            <p:nvSpPr>
              <p:cNvPr id="217" name="Freeform 16"/>
              <p:cNvSpPr>
                <a:spLocks noEditPoints="1"/>
              </p:cNvSpPr>
              <p:nvPr/>
            </p:nvSpPr>
            <p:spPr bwMode="auto">
              <a:xfrm>
                <a:off x="-1946275" y="3814761"/>
                <a:ext cx="382587" cy="3746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0"/>
                  </a:cxn>
                  <a:cxn ang="0">
                    <a:pos x="51" y="100"/>
                  </a:cxn>
                  <a:cxn ang="0">
                    <a:pos x="102" y="50"/>
                  </a:cxn>
                  <a:cxn ang="0">
                    <a:pos x="51" y="0"/>
                  </a:cxn>
                  <a:cxn ang="0">
                    <a:pos x="45" y="75"/>
                  </a:cxn>
                  <a:cxn ang="0">
                    <a:pos x="45" y="84"/>
                  </a:cxn>
                  <a:cxn ang="0">
                    <a:pos x="43" y="84"/>
                  </a:cxn>
                  <a:cxn ang="0">
                    <a:pos x="19" y="67"/>
                  </a:cxn>
                  <a:cxn ang="0">
                    <a:pos x="19" y="65"/>
                  </a:cxn>
                  <a:cxn ang="0">
                    <a:pos x="44" y="50"/>
                  </a:cxn>
                  <a:cxn ang="0">
                    <a:pos x="46" y="50"/>
                  </a:cxn>
                  <a:cxn ang="0">
                    <a:pos x="45" y="59"/>
                  </a:cxn>
                  <a:cxn ang="0">
                    <a:pos x="83" y="48"/>
                  </a:cxn>
                  <a:cxn ang="0">
                    <a:pos x="45" y="75"/>
                  </a:cxn>
                  <a:cxn ang="0">
                    <a:pos x="83" y="30"/>
                  </a:cxn>
                  <a:cxn ang="0">
                    <a:pos x="58" y="48"/>
                  </a:cxn>
                  <a:cxn ang="0">
                    <a:pos x="57" y="48"/>
                  </a:cxn>
                  <a:cxn ang="0">
                    <a:pos x="57" y="38"/>
                  </a:cxn>
                  <a:cxn ang="0">
                    <a:pos x="19" y="52"/>
                  </a:cxn>
                  <a:cxn ang="0">
                    <a:pos x="55" y="21"/>
                  </a:cxn>
                  <a:cxn ang="0">
                    <a:pos x="55" y="12"/>
                  </a:cxn>
                  <a:cxn ang="0">
                    <a:pos x="58" y="12"/>
                  </a:cxn>
                  <a:cxn ang="0">
                    <a:pos x="83" y="28"/>
                  </a:cxn>
                  <a:cxn ang="0">
                    <a:pos x="83" y="30"/>
                  </a:cxn>
                </a:cxnLst>
                <a:rect l="0" t="0" r="r" b="b"/>
                <a:pathLst>
                  <a:path w="102" h="100">
                    <a:moveTo>
                      <a:pt x="51" y="0"/>
                    </a:moveTo>
                    <a:cubicBezTo>
                      <a:pt x="23" y="0"/>
                      <a:pt x="0" y="22"/>
                      <a:pt x="0" y="50"/>
                    </a:cubicBezTo>
                    <a:cubicBezTo>
                      <a:pt x="0" y="77"/>
                      <a:pt x="23" y="100"/>
                      <a:pt x="51" y="100"/>
                    </a:cubicBezTo>
                    <a:cubicBezTo>
                      <a:pt x="79" y="100"/>
                      <a:pt x="102" y="77"/>
                      <a:pt x="102" y="50"/>
                    </a:cubicBezTo>
                    <a:cubicBezTo>
                      <a:pt x="102" y="22"/>
                      <a:pt x="79" y="0"/>
                      <a:pt x="51" y="0"/>
                    </a:cubicBezTo>
                    <a:close/>
                    <a:moveTo>
                      <a:pt x="45" y="75"/>
                    </a:moveTo>
                    <a:cubicBezTo>
                      <a:pt x="45" y="84"/>
                      <a:pt x="45" y="84"/>
                      <a:pt x="45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70" y="68"/>
                      <a:pt x="83" y="48"/>
                      <a:pt x="83" y="48"/>
                    </a:cubicBezTo>
                    <a:cubicBezTo>
                      <a:pt x="76" y="81"/>
                      <a:pt x="45" y="75"/>
                      <a:pt x="45" y="75"/>
                    </a:cubicBezTo>
                    <a:close/>
                    <a:moveTo>
                      <a:pt x="83" y="30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31" y="30"/>
                      <a:pt x="19" y="52"/>
                      <a:pt x="19" y="52"/>
                    </a:cubicBezTo>
                    <a:cubicBezTo>
                      <a:pt x="24" y="16"/>
                      <a:pt x="55" y="21"/>
                      <a:pt x="55" y="2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83" y="28"/>
                      <a:pt x="83" y="28"/>
                      <a:pt x="83" y="28"/>
                    </a:cubicBezTo>
                    <a:lnTo>
                      <a:pt x="83" y="3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17"/>
              <p:cNvSpPr>
                <a:spLocks/>
              </p:cNvSpPr>
              <p:nvPr/>
            </p:nvSpPr>
            <p:spPr bwMode="auto">
              <a:xfrm>
                <a:off x="-1462089" y="4264023"/>
                <a:ext cx="30161" cy="3016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18"/>
              <p:cNvSpPr>
                <a:spLocks noEditPoints="1"/>
              </p:cNvSpPr>
              <p:nvPr/>
            </p:nvSpPr>
            <p:spPr bwMode="auto">
              <a:xfrm>
                <a:off x="-1897063" y="3859214"/>
                <a:ext cx="600075" cy="735011"/>
              </a:xfrm>
              <a:custGeom>
                <a:avLst/>
                <a:gdLst/>
                <a:ahLst/>
                <a:cxnLst>
                  <a:cxn ang="0">
                    <a:pos x="95" y="37"/>
                  </a:cxn>
                  <a:cxn ang="0">
                    <a:pos x="0" y="154"/>
                  </a:cxn>
                  <a:cxn ang="0">
                    <a:pos x="14" y="196"/>
                  </a:cxn>
                  <a:cxn ang="0">
                    <a:pos x="160" y="179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5" y="0"/>
                  </a:cxn>
                  <a:cxn ang="0">
                    <a:pos x="125" y="116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2" y="116"/>
                  </a:cxn>
                  <a:cxn ang="0">
                    <a:pos x="112" y="114"/>
                  </a:cxn>
                  <a:cxn ang="0">
                    <a:pos x="112" y="112"/>
                  </a:cxn>
                  <a:cxn ang="0">
                    <a:pos x="111" y="111"/>
                  </a:cxn>
                  <a:cxn ang="0">
                    <a:pos x="112" y="109"/>
                  </a:cxn>
                  <a:cxn ang="0">
                    <a:pos x="112" y="107"/>
                  </a:cxn>
                  <a:cxn ang="0">
                    <a:pos x="115" y="106"/>
                  </a:cxn>
                  <a:cxn ang="0">
                    <a:pos x="116" y="104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5"/>
                  </a:cxn>
                  <a:cxn ang="0">
                    <a:pos x="125" y="108"/>
                  </a:cxn>
                  <a:cxn ang="0">
                    <a:pos x="127" y="111"/>
                  </a:cxn>
                  <a:cxn ang="0">
                    <a:pos x="126" y="112"/>
                  </a:cxn>
                  <a:cxn ang="0">
                    <a:pos x="125" y="114"/>
                  </a:cxn>
                  <a:cxn ang="0">
                    <a:pos x="125" y="115"/>
                  </a:cxn>
                  <a:cxn ang="0">
                    <a:pos x="128" y="117"/>
                  </a:cxn>
                  <a:cxn ang="0">
                    <a:pos x="129" y="115"/>
                  </a:cxn>
                  <a:cxn ang="0">
                    <a:pos x="130" y="112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6"/>
                  </a:cxn>
                  <a:cxn ang="0">
                    <a:pos x="136" y="105"/>
                  </a:cxn>
                  <a:cxn ang="0">
                    <a:pos x="128" y="117"/>
                  </a:cxn>
                  <a:cxn ang="0">
                    <a:pos x="124" y="89"/>
                  </a:cxn>
                  <a:cxn ang="0">
                    <a:pos x="124" y="104"/>
                  </a:cxn>
                  <a:cxn ang="0">
                    <a:pos x="106" y="52"/>
                  </a:cxn>
                  <a:cxn ang="0">
                    <a:pos x="106" y="61"/>
                  </a:cxn>
                  <a:cxn ang="0">
                    <a:pos x="102" y="89"/>
                  </a:cxn>
                  <a:cxn ang="0">
                    <a:pos x="114" y="103"/>
                  </a:cxn>
                  <a:cxn ang="0">
                    <a:pos x="102" y="89"/>
                  </a:cxn>
                  <a:cxn ang="0">
                    <a:pos x="111" y="105"/>
                  </a:cxn>
                  <a:cxn ang="0">
                    <a:pos x="111" y="108"/>
                  </a:cxn>
                  <a:cxn ang="0">
                    <a:pos x="109" y="108"/>
                  </a:cxn>
                  <a:cxn ang="0">
                    <a:pos x="110" y="112"/>
                  </a:cxn>
                  <a:cxn ang="0">
                    <a:pos x="108" y="113"/>
                  </a:cxn>
                  <a:cxn ang="0">
                    <a:pos x="111" y="115"/>
                  </a:cxn>
                  <a:cxn ang="0">
                    <a:pos x="110" y="117"/>
                  </a:cxn>
                  <a:cxn ang="0">
                    <a:pos x="102" y="105"/>
                  </a:cxn>
                  <a:cxn ang="0">
                    <a:pos x="30" y="107"/>
                  </a:cxn>
                  <a:cxn ang="0">
                    <a:pos x="30" y="115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4"/>
                  </a:cxn>
                  <a:cxn ang="0">
                    <a:pos x="102" y="119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5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7"/>
                    </a:cubicBezTo>
                    <a:cubicBezTo>
                      <a:pt x="95" y="68"/>
                      <a:pt x="69" y="92"/>
                      <a:pt x="36" y="92"/>
                    </a:cubicBezTo>
                    <a:cubicBezTo>
                      <a:pt x="23" y="92"/>
                      <a:pt x="10" y="88"/>
                      <a:pt x="0" y="8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3" y="196"/>
                      <a:pt x="159" y="190"/>
                      <a:pt x="160" y="183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3"/>
                      <a:pt x="160" y="13"/>
                      <a:pt x="160" y="13"/>
                    </a:cubicBezTo>
                    <a:cubicBezTo>
                      <a:pt x="160" y="6"/>
                      <a:pt x="153" y="0"/>
                      <a:pt x="145" y="0"/>
                    </a:cubicBezTo>
                    <a:close/>
                    <a:moveTo>
                      <a:pt x="125" y="115"/>
                    </a:move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17"/>
                      <a:pt x="124" y="117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2" y="117"/>
                      <a:pt x="122" y="117"/>
                      <a:pt x="122" y="117"/>
                    </a:cubicBezTo>
                    <a:cubicBezTo>
                      <a:pt x="122" y="117"/>
                      <a:pt x="122" y="117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1" y="119"/>
                      <a:pt x="121" y="119"/>
                      <a:pt x="120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8" y="118"/>
                      <a:pt x="118" y="11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7" y="119"/>
                      <a:pt x="116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5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3" y="117"/>
                      <a:pt x="113" y="117"/>
                      <a:pt x="112" y="116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2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3"/>
                      <a:pt x="111" y="113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9"/>
                      <a:pt x="113" y="109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3" y="106"/>
                      <a:pt x="113" y="106"/>
                      <a:pt x="114" y="105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7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4"/>
                      <a:pt x="121" y="104"/>
                      <a:pt x="122" y="104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5" y="106"/>
                      <a:pt x="125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6" y="109"/>
                      <a:pt x="126" y="109"/>
                      <a:pt x="126" y="109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2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4"/>
                      <a:pt x="126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4"/>
                      <a:pt x="129" y="113"/>
                      <a:pt x="129" y="113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10"/>
                      <a:pt x="129" y="109"/>
                      <a:pt x="129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7" y="106"/>
                      <a:pt x="127" y="106"/>
                      <a:pt x="127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7" y="117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2"/>
                    </a:moveTo>
                    <a:cubicBezTo>
                      <a:pt x="106" y="52"/>
                      <a:pt x="106" y="52"/>
                      <a:pt x="106" y="52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lose/>
                    <a:moveTo>
                      <a:pt x="102" y="89"/>
                    </a:moveTo>
                    <a:cubicBezTo>
                      <a:pt x="102" y="89"/>
                      <a:pt x="102" y="89"/>
                      <a:pt x="102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2" y="89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6"/>
                      <a:pt x="110" y="106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8" y="110"/>
                      <a:pt x="108" y="110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8" y="113"/>
                      <a:pt x="109" y="114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20" name="Группа 219"/>
          <p:cNvGrpSpPr/>
          <p:nvPr/>
        </p:nvGrpSpPr>
        <p:grpSpPr>
          <a:xfrm>
            <a:off x="4985584" y="2902898"/>
            <a:ext cx="306000" cy="306000"/>
            <a:chOff x="7795757" y="4011672"/>
            <a:chExt cx="408000" cy="408000"/>
          </a:xfrm>
          <a:solidFill>
            <a:srgbClr val="66FFCC"/>
          </a:solidFill>
        </p:grpSpPr>
        <p:sp>
          <p:nvSpPr>
            <p:cNvPr id="221" name="Овал 220"/>
            <p:cNvSpPr/>
            <p:nvPr/>
          </p:nvSpPr>
          <p:spPr>
            <a:xfrm>
              <a:off x="7795757" y="4011672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2" name="Группа 160"/>
            <p:cNvGrpSpPr/>
            <p:nvPr/>
          </p:nvGrpSpPr>
          <p:grpSpPr>
            <a:xfrm>
              <a:off x="7899125" y="4078460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23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26" name="Группа 225"/>
          <p:cNvGrpSpPr/>
          <p:nvPr/>
        </p:nvGrpSpPr>
        <p:grpSpPr>
          <a:xfrm>
            <a:off x="4972848" y="3267776"/>
            <a:ext cx="306000" cy="306000"/>
            <a:chOff x="7828545" y="3843220"/>
            <a:chExt cx="408000" cy="408000"/>
          </a:xfrm>
          <a:solidFill>
            <a:srgbClr val="66FFCC"/>
          </a:solidFill>
        </p:grpSpPr>
        <p:sp>
          <p:nvSpPr>
            <p:cNvPr id="227" name="Овал 226"/>
            <p:cNvSpPr/>
            <p:nvPr/>
          </p:nvSpPr>
          <p:spPr>
            <a:xfrm>
              <a:off x="7828545" y="3843220"/>
              <a:ext cx="408000" cy="408000"/>
            </a:xfrm>
            <a:prstGeom prst="ellipse">
              <a:avLst/>
            </a:prstGeom>
            <a:grp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8" name="Группа 137"/>
            <p:cNvGrpSpPr/>
            <p:nvPr/>
          </p:nvGrpSpPr>
          <p:grpSpPr bwMode="auto">
            <a:xfrm>
              <a:off x="7876653" y="3958129"/>
              <a:ext cx="311784" cy="224803"/>
              <a:chOff x="-1063625" y="2375495"/>
              <a:chExt cx="355600" cy="297855"/>
            </a:xfrm>
            <a:grpFill/>
          </p:grpSpPr>
          <p:sp>
            <p:nvSpPr>
              <p:cNvPr id="229" name="Freeform 16"/>
              <p:cNvSpPr>
                <a:spLocks noEditPoints="1"/>
              </p:cNvSpPr>
              <p:nvPr/>
            </p:nvSpPr>
            <p:spPr bwMode="auto">
              <a:xfrm>
                <a:off x="-1063625" y="2375495"/>
                <a:ext cx="355600" cy="158750"/>
              </a:xfrm>
              <a:custGeom>
                <a:avLst/>
                <a:gdLst/>
                <a:ahLst/>
                <a:cxnLst>
                  <a:cxn ang="0">
                    <a:pos x="563" y="220"/>
                  </a:cxn>
                  <a:cxn ang="0">
                    <a:pos x="378" y="159"/>
                  </a:cxn>
                  <a:cxn ang="0">
                    <a:pos x="297" y="176"/>
                  </a:cxn>
                  <a:cxn ang="0">
                    <a:pos x="283" y="176"/>
                  </a:cxn>
                  <a:cxn ang="0">
                    <a:pos x="282" y="151"/>
                  </a:cxn>
                  <a:cxn ang="0">
                    <a:pos x="278" y="140"/>
                  </a:cxn>
                  <a:cxn ang="0">
                    <a:pos x="257" y="135"/>
                  </a:cxn>
                  <a:cxn ang="0">
                    <a:pos x="225" y="135"/>
                  </a:cxn>
                  <a:cxn ang="0">
                    <a:pos x="225" y="112"/>
                  </a:cxn>
                  <a:cxn ang="0">
                    <a:pos x="184" y="112"/>
                  </a:cxn>
                  <a:cxn ang="0">
                    <a:pos x="176" y="16"/>
                  </a:cxn>
                  <a:cxn ang="0">
                    <a:pos x="151" y="16"/>
                  </a:cxn>
                  <a:cxn ang="0">
                    <a:pos x="143" y="112"/>
                  </a:cxn>
                  <a:cxn ang="0">
                    <a:pos x="122" y="112"/>
                  </a:cxn>
                  <a:cxn ang="0">
                    <a:pos x="114" y="0"/>
                  </a:cxn>
                  <a:cxn ang="0">
                    <a:pos x="89" y="0"/>
                  </a:cxn>
                  <a:cxn ang="0">
                    <a:pos x="81" y="112"/>
                  </a:cxn>
                  <a:cxn ang="0">
                    <a:pos x="40" y="112"/>
                  </a:cxn>
                  <a:cxn ang="0">
                    <a:pos x="39" y="224"/>
                  </a:cxn>
                  <a:cxn ang="0">
                    <a:pos x="0" y="243"/>
                  </a:cxn>
                  <a:cxn ang="0">
                    <a:pos x="3" y="250"/>
                  </a:cxn>
                  <a:cxn ang="0">
                    <a:pos x="10" y="248"/>
                  </a:cxn>
                  <a:cxn ang="0">
                    <a:pos x="61" y="234"/>
                  </a:cxn>
                  <a:cxn ang="0">
                    <a:pos x="275" y="201"/>
                  </a:cxn>
                  <a:cxn ang="0">
                    <a:pos x="431" y="215"/>
                  </a:cxn>
                  <a:cxn ang="0">
                    <a:pos x="495" y="229"/>
                  </a:cxn>
                  <a:cxn ang="0">
                    <a:pos x="556" y="255"/>
                  </a:cxn>
                  <a:cxn ang="0">
                    <a:pos x="569" y="224"/>
                  </a:cxn>
                  <a:cxn ang="0">
                    <a:pos x="563" y="220"/>
                  </a:cxn>
                  <a:cxn ang="0">
                    <a:pos x="258" y="143"/>
                  </a:cxn>
                  <a:cxn ang="0">
                    <a:pos x="272" y="146"/>
                  </a:cxn>
                  <a:cxn ang="0">
                    <a:pos x="274" y="151"/>
                  </a:cxn>
                  <a:cxn ang="0">
                    <a:pos x="275" y="176"/>
                  </a:cxn>
                  <a:cxn ang="0">
                    <a:pos x="225" y="170"/>
                  </a:cxn>
                  <a:cxn ang="0">
                    <a:pos x="225" y="143"/>
                  </a:cxn>
                  <a:cxn ang="0">
                    <a:pos x="258" y="143"/>
                  </a:cxn>
                </a:cxnLst>
                <a:rect l="0" t="0" r="r" b="b"/>
                <a:pathLst>
                  <a:path w="569" h="255">
                    <a:moveTo>
                      <a:pt x="563" y="220"/>
                    </a:moveTo>
                    <a:cubicBezTo>
                      <a:pt x="525" y="187"/>
                      <a:pt x="456" y="164"/>
                      <a:pt x="378" y="159"/>
                    </a:cubicBezTo>
                    <a:cubicBezTo>
                      <a:pt x="352" y="157"/>
                      <a:pt x="322" y="173"/>
                      <a:pt x="297" y="176"/>
                    </a:cubicBezTo>
                    <a:cubicBezTo>
                      <a:pt x="292" y="176"/>
                      <a:pt x="287" y="176"/>
                      <a:pt x="283" y="176"/>
                    </a:cubicBezTo>
                    <a:cubicBezTo>
                      <a:pt x="282" y="168"/>
                      <a:pt x="282" y="158"/>
                      <a:pt x="282" y="151"/>
                    </a:cubicBezTo>
                    <a:cubicBezTo>
                      <a:pt x="282" y="147"/>
                      <a:pt x="281" y="143"/>
                      <a:pt x="278" y="140"/>
                    </a:cubicBezTo>
                    <a:cubicBezTo>
                      <a:pt x="271" y="134"/>
                      <a:pt x="259" y="135"/>
                      <a:pt x="257" y="135"/>
                    </a:cubicBezTo>
                    <a:cubicBezTo>
                      <a:pt x="225" y="135"/>
                      <a:pt x="225" y="135"/>
                      <a:pt x="225" y="135"/>
                    </a:cubicBezTo>
                    <a:cubicBezTo>
                      <a:pt x="225" y="112"/>
                      <a:pt x="225" y="112"/>
                      <a:pt x="225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76" y="16"/>
                      <a:pt x="176" y="16"/>
                      <a:pt x="176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22" y="112"/>
                      <a:pt x="122" y="112"/>
                      <a:pt x="122" y="112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20" y="233"/>
                      <a:pt x="2" y="242"/>
                      <a:pt x="0" y="243"/>
                    </a:cubicBezTo>
                    <a:cubicBezTo>
                      <a:pt x="2" y="245"/>
                      <a:pt x="3" y="248"/>
                      <a:pt x="3" y="250"/>
                    </a:cubicBezTo>
                    <a:cubicBezTo>
                      <a:pt x="6" y="250"/>
                      <a:pt x="7" y="248"/>
                      <a:pt x="10" y="248"/>
                    </a:cubicBezTo>
                    <a:cubicBezTo>
                      <a:pt x="28" y="243"/>
                      <a:pt x="45" y="241"/>
                      <a:pt x="61" y="234"/>
                    </a:cubicBezTo>
                    <a:cubicBezTo>
                      <a:pt x="143" y="206"/>
                      <a:pt x="252" y="201"/>
                      <a:pt x="275" y="201"/>
                    </a:cubicBezTo>
                    <a:cubicBezTo>
                      <a:pt x="325" y="199"/>
                      <a:pt x="409" y="210"/>
                      <a:pt x="431" y="215"/>
                    </a:cubicBezTo>
                    <a:cubicBezTo>
                      <a:pt x="453" y="220"/>
                      <a:pt x="474" y="222"/>
                      <a:pt x="495" y="229"/>
                    </a:cubicBezTo>
                    <a:cubicBezTo>
                      <a:pt x="515" y="236"/>
                      <a:pt x="536" y="245"/>
                      <a:pt x="556" y="255"/>
                    </a:cubicBezTo>
                    <a:cubicBezTo>
                      <a:pt x="560" y="245"/>
                      <a:pt x="565" y="234"/>
                      <a:pt x="569" y="224"/>
                    </a:cubicBezTo>
                    <a:cubicBezTo>
                      <a:pt x="568" y="222"/>
                      <a:pt x="566" y="222"/>
                      <a:pt x="563" y="220"/>
                    </a:cubicBezTo>
                    <a:close/>
                    <a:moveTo>
                      <a:pt x="258" y="143"/>
                    </a:moveTo>
                    <a:cubicBezTo>
                      <a:pt x="260" y="143"/>
                      <a:pt x="269" y="143"/>
                      <a:pt x="272" y="146"/>
                    </a:cubicBezTo>
                    <a:cubicBezTo>
                      <a:pt x="273" y="147"/>
                      <a:pt x="274" y="149"/>
                      <a:pt x="274" y="151"/>
                    </a:cubicBezTo>
                    <a:cubicBezTo>
                      <a:pt x="274" y="158"/>
                      <a:pt x="274" y="168"/>
                      <a:pt x="275" y="176"/>
                    </a:cubicBezTo>
                    <a:cubicBezTo>
                      <a:pt x="258" y="175"/>
                      <a:pt x="243" y="171"/>
                      <a:pt x="225" y="170"/>
                    </a:cubicBezTo>
                    <a:cubicBezTo>
                      <a:pt x="225" y="143"/>
                      <a:pt x="225" y="143"/>
                      <a:pt x="225" y="143"/>
                    </a:cubicBezTo>
                    <a:lnTo>
                      <a:pt x="258" y="143"/>
                    </a:ln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230" name="Freeform 17"/>
              <p:cNvSpPr>
                <a:spLocks/>
              </p:cNvSpPr>
              <p:nvPr/>
            </p:nvSpPr>
            <p:spPr bwMode="auto">
              <a:xfrm>
                <a:off x="-952500" y="2582863"/>
                <a:ext cx="214313" cy="90487"/>
              </a:xfrm>
              <a:custGeom>
                <a:avLst/>
                <a:gdLst/>
                <a:ahLst/>
                <a:cxnLst>
                  <a:cxn ang="0">
                    <a:pos x="285" y="2"/>
                  </a:cxn>
                  <a:cxn ang="0">
                    <a:pos x="238" y="4"/>
                  </a:cxn>
                  <a:cxn ang="0">
                    <a:pos x="165" y="24"/>
                  </a:cxn>
                  <a:cxn ang="0">
                    <a:pos x="93" y="78"/>
                  </a:cxn>
                  <a:cxn ang="0">
                    <a:pos x="37" y="111"/>
                  </a:cxn>
                  <a:cxn ang="0">
                    <a:pos x="0" y="120"/>
                  </a:cxn>
                  <a:cxn ang="0">
                    <a:pos x="107" y="146"/>
                  </a:cxn>
                  <a:cxn ang="0">
                    <a:pos x="341" y="0"/>
                  </a:cxn>
                  <a:cxn ang="0">
                    <a:pos x="318" y="0"/>
                  </a:cxn>
                  <a:cxn ang="0">
                    <a:pos x="285" y="2"/>
                  </a:cxn>
                </a:cxnLst>
                <a:rect l="0" t="0" r="r" b="b"/>
                <a:pathLst>
                  <a:path w="341" h="146">
                    <a:moveTo>
                      <a:pt x="285" y="2"/>
                    </a:moveTo>
                    <a:cubicBezTo>
                      <a:pt x="270" y="2"/>
                      <a:pt x="254" y="2"/>
                      <a:pt x="238" y="4"/>
                    </a:cubicBezTo>
                    <a:cubicBezTo>
                      <a:pt x="214" y="11"/>
                      <a:pt x="189" y="15"/>
                      <a:pt x="165" y="24"/>
                    </a:cubicBezTo>
                    <a:cubicBezTo>
                      <a:pt x="139" y="32"/>
                      <a:pt x="115" y="52"/>
                      <a:pt x="93" y="78"/>
                    </a:cubicBezTo>
                    <a:cubicBezTo>
                      <a:pt x="80" y="96"/>
                      <a:pt x="62" y="102"/>
                      <a:pt x="37" y="111"/>
                    </a:cubicBezTo>
                    <a:cubicBezTo>
                      <a:pt x="33" y="111"/>
                      <a:pt x="16" y="115"/>
                      <a:pt x="0" y="120"/>
                    </a:cubicBezTo>
                    <a:cubicBezTo>
                      <a:pt x="34" y="137"/>
                      <a:pt x="70" y="146"/>
                      <a:pt x="107" y="146"/>
                    </a:cubicBezTo>
                    <a:cubicBezTo>
                      <a:pt x="198" y="146"/>
                      <a:pt x="281" y="89"/>
                      <a:pt x="341" y="0"/>
                    </a:cubicBezTo>
                    <a:cubicBezTo>
                      <a:pt x="334" y="0"/>
                      <a:pt x="327" y="0"/>
                      <a:pt x="318" y="0"/>
                    </a:cubicBezTo>
                    <a:cubicBezTo>
                      <a:pt x="307" y="0"/>
                      <a:pt x="297" y="0"/>
                      <a:pt x="285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231" name="Freeform 18"/>
              <p:cNvSpPr>
                <a:spLocks/>
              </p:cNvSpPr>
              <p:nvPr/>
            </p:nvSpPr>
            <p:spPr bwMode="auto">
              <a:xfrm>
                <a:off x="-1042988" y="2530475"/>
                <a:ext cx="315913" cy="101600"/>
              </a:xfrm>
              <a:custGeom>
                <a:avLst/>
                <a:gdLst/>
                <a:ahLst/>
                <a:cxnLst>
                  <a:cxn ang="0">
                    <a:pos x="477" y="20"/>
                  </a:cxn>
                  <a:cxn ang="0">
                    <a:pos x="421" y="20"/>
                  </a:cxn>
                  <a:cxn ang="0">
                    <a:pos x="353" y="11"/>
                  </a:cxn>
                  <a:cxn ang="0">
                    <a:pos x="303" y="5"/>
                  </a:cxn>
                  <a:cxn ang="0">
                    <a:pos x="172" y="0"/>
                  </a:cxn>
                  <a:cxn ang="0">
                    <a:pos x="71" y="24"/>
                  </a:cxn>
                  <a:cxn ang="0">
                    <a:pos x="0" y="65"/>
                  </a:cxn>
                  <a:cxn ang="0">
                    <a:pos x="87" y="163"/>
                  </a:cxn>
                  <a:cxn ang="0">
                    <a:pos x="136" y="148"/>
                  </a:cxn>
                  <a:cxn ang="0">
                    <a:pos x="241" y="91"/>
                  </a:cxn>
                  <a:cxn ang="0">
                    <a:pos x="300" y="57"/>
                  </a:cxn>
                  <a:cxn ang="0">
                    <a:pos x="361" y="39"/>
                  </a:cxn>
                  <a:cxn ang="0">
                    <a:pos x="443" y="33"/>
                  </a:cxn>
                  <a:cxn ang="0">
                    <a:pos x="496" y="37"/>
                  </a:cxn>
                  <a:cxn ang="0">
                    <a:pos x="504" y="31"/>
                  </a:cxn>
                  <a:cxn ang="0">
                    <a:pos x="477" y="20"/>
                  </a:cxn>
                </a:cxnLst>
                <a:rect l="0" t="0" r="r" b="b"/>
                <a:pathLst>
                  <a:path w="504" h="163">
                    <a:moveTo>
                      <a:pt x="477" y="20"/>
                    </a:moveTo>
                    <a:cubicBezTo>
                      <a:pt x="457" y="22"/>
                      <a:pt x="441" y="22"/>
                      <a:pt x="421" y="20"/>
                    </a:cubicBezTo>
                    <a:cubicBezTo>
                      <a:pt x="398" y="18"/>
                      <a:pt x="375" y="13"/>
                      <a:pt x="353" y="11"/>
                    </a:cubicBezTo>
                    <a:cubicBezTo>
                      <a:pt x="335" y="9"/>
                      <a:pt x="319" y="5"/>
                      <a:pt x="303" y="5"/>
                    </a:cubicBezTo>
                    <a:cubicBezTo>
                      <a:pt x="259" y="2"/>
                      <a:pt x="216" y="0"/>
                      <a:pt x="172" y="0"/>
                    </a:cubicBezTo>
                    <a:cubicBezTo>
                      <a:pt x="139" y="2"/>
                      <a:pt x="104" y="7"/>
                      <a:pt x="71" y="24"/>
                    </a:cubicBezTo>
                    <a:cubicBezTo>
                      <a:pt x="48" y="37"/>
                      <a:pt x="23" y="50"/>
                      <a:pt x="0" y="65"/>
                    </a:cubicBezTo>
                    <a:cubicBezTo>
                      <a:pt x="24" y="104"/>
                      <a:pt x="55" y="137"/>
                      <a:pt x="87" y="163"/>
                    </a:cubicBezTo>
                    <a:cubicBezTo>
                      <a:pt x="104" y="159"/>
                      <a:pt x="120" y="154"/>
                      <a:pt x="136" y="148"/>
                    </a:cubicBezTo>
                    <a:cubicBezTo>
                      <a:pt x="172" y="133"/>
                      <a:pt x="208" y="113"/>
                      <a:pt x="241" y="91"/>
                    </a:cubicBezTo>
                    <a:cubicBezTo>
                      <a:pt x="262" y="80"/>
                      <a:pt x="281" y="65"/>
                      <a:pt x="300" y="57"/>
                    </a:cubicBezTo>
                    <a:cubicBezTo>
                      <a:pt x="320" y="48"/>
                      <a:pt x="341" y="41"/>
                      <a:pt x="361" y="39"/>
                    </a:cubicBezTo>
                    <a:cubicBezTo>
                      <a:pt x="389" y="35"/>
                      <a:pt x="417" y="33"/>
                      <a:pt x="443" y="33"/>
                    </a:cubicBezTo>
                    <a:cubicBezTo>
                      <a:pt x="461" y="33"/>
                      <a:pt x="479" y="35"/>
                      <a:pt x="496" y="37"/>
                    </a:cubicBezTo>
                    <a:cubicBezTo>
                      <a:pt x="499" y="37"/>
                      <a:pt x="501" y="33"/>
                      <a:pt x="504" y="31"/>
                    </a:cubicBezTo>
                    <a:cubicBezTo>
                      <a:pt x="504" y="28"/>
                      <a:pt x="489" y="20"/>
                      <a:pt x="477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</p:grpSp>
      </p:grpSp>
      <p:grpSp>
        <p:nvGrpSpPr>
          <p:cNvPr id="232" name="Группа 231"/>
          <p:cNvGrpSpPr/>
          <p:nvPr/>
        </p:nvGrpSpPr>
        <p:grpSpPr>
          <a:xfrm rot="21402899">
            <a:off x="4983383" y="3634973"/>
            <a:ext cx="306000" cy="306000"/>
            <a:chOff x="7795757" y="4808270"/>
            <a:chExt cx="408000" cy="408000"/>
          </a:xfrm>
          <a:solidFill>
            <a:srgbClr val="66FFCC"/>
          </a:solidFill>
        </p:grpSpPr>
        <p:sp>
          <p:nvSpPr>
            <p:cNvPr id="233" name="Овал 232"/>
            <p:cNvSpPr/>
            <p:nvPr/>
          </p:nvSpPr>
          <p:spPr>
            <a:xfrm>
              <a:off x="7795757" y="480827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34" name="Группа 164"/>
            <p:cNvGrpSpPr/>
            <p:nvPr/>
          </p:nvGrpSpPr>
          <p:grpSpPr>
            <a:xfrm>
              <a:off x="7899126" y="4873768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35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38" name="Группа 237"/>
          <p:cNvGrpSpPr/>
          <p:nvPr/>
        </p:nvGrpSpPr>
        <p:grpSpPr>
          <a:xfrm>
            <a:off x="4999467" y="3989488"/>
            <a:ext cx="306000" cy="306000"/>
            <a:chOff x="7795757" y="4011672"/>
            <a:chExt cx="408000" cy="408000"/>
          </a:xfrm>
          <a:solidFill>
            <a:srgbClr val="66FFCC"/>
          </a:solidFill>
        </p:grpSpPr>
        <p:sp>
          <p:nvSpPr>
            <p:cNvPr id="239" name="Овал 238"/>
            <p:cNvSpPr/>
            <p:nvPr/>
          </p:nvSpPr>
          <p:spPr>
            <a:xfrm>
              <a:off x="7795757" y="4011672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0" name="Группа 113"/>
            <p:cNvGrpSpPr/>
            <p:nvPr/>
          </p:nvGrpSpPr>
          <p:grpSpPr>
            <a:xfrm>
              <a:off x="7899125" y="4078460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41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44" name="Группа 243"/>
          <p:cNvGrpSpPr/>
          <p:nvPr/>
        </p:nvGrpSpPr>
        <p:grpSpPr>
          <a:xfrm>
            <a:off x="5007637" y="4369008"/>
            <a:ext cx="306000" cy="306000"/>
            <a:chOff x="7811960" y="5020917"/>
            <a:chExt cx="408000" cy="408000"/>
          </a:xfrm>
          <a:solidFill>
            <a:srgbClr val="66FFCC"/>
          </a:solidFill>
        </p:grpSpPr>
        <p:sp>
          <p:nvSpPr>
            <p:cNvPr id="245" name="Овал 244"/>
            <p:cNvSpPr/>
            <p:nvPr/>
          </p:nvSpPr>
          <p:spPr>
            <a:xfrm>
              <a:off x="7811960" y="5020917"/>
              <a:ext cx="408000" cy="408000"/>
            </a:xfrm>
            <a:prstGeom prst="ellipse">
              <a:avLst/>
            </a:prstGeom>
            <a:grp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6" name="Группа 76"/>
            <p:cNvGrpSpPr/>
            <p:nvPr/>
          </p:nvGrpSpPr>
          <p:grpSpPr bwMode="auto">
            <a:xfrm>
              <a:off x="7974988" y="5072047"/>
              <a:ext cx="118297" cy="118299"/>
              <a:chOff x="274486" y="2805248"/>
              <a:chExt cx="177136" cy="177137"/>
            </a:xfrm>
            <a:grpFill/>
          </p:grpSpPr>
          <p:sp>
            <p:nvSpPr>
              <p:cNvPr id="262" name="Freeform 21"/>
              <p:cNvSpPr>
                <a:spLocks noEditPoints="1"/>
              </p:cNvSpPr>
              <p:nvPr/>
            </p:nvSpPr>
            <p:spPr bwMode="auto">
              <a:xfrm>
                <a:off x="274486" y="2805248"/>
                <a:ext cx="177136" cy="177137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3" name="Freeform 22"/>
              <p:cNvSpPr>
                <a:spLocks/>
              </p:cNvSpPr>
              <p:nvPr/>
            </p:nvSpPr>
            <p:spPr bwMode="auto">
              <a:xfrm>
                <a:off x="357815" y="2855671"/>
                <a:ext cx="32847" cy="3284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</p:grpSp>
        <p:grpSp>
          <p:nvGrpSpPr>
            <p:cNvPr id="247" name="Группа 77"/>
            <p:cNvGrpSpPr/>
            <p:nvPr/>
          </p:nvGrpSpPr>
          <p:grpSpPr bwMode="auto">
            <a:xfrm rot="17487682">
              <a:off x="8033185" y="5163294"/>
              <a:ext cx="147714" cy="151876"/>
              <a:chOff x="2759075" y="-720725"/>
              <a:chExt cx="338138" cy="347663"/>
            </a:xfrm>
            <a:grpFill/>
          </p:grpSpPr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2792413" y="-688975"/>
                <a:ext cx="301625" cy="315913"/>
              </a:xfrm>
              <a:custGeom>
                <a:avLst/>
                <a:gdLst>
                  <a:gd name="T0" fmla="*/ 838 w 838"/>
                  <a:gd name="T1" fmla="*/ 297 h 877"/>
                  <a:gd name="T2" fmla="*/ 820 w 838"/>
                  <a:gd name="T3" fmla="*/ 277 h 877"/>
                  <a:gd name="T4" fmla="*/ 364 w 838"/>
                  <a:gd name="T5" fmla="*/ 356 h 877"/>
                  <a:gd name="T6" fmla="*/ 327 w 838"/>
                  <a:gd name="T7" fmla="*/ 347 h 877"/>
                  <a:gd name="T8" fmla="*/ 314 w 838"/>
                  <a:gd name="T9" fmla="*/ 351 h 877"/>
                  <a:gd name="T10" fmla="*/ 294 w 838"/>
                  <a:gd name="T11" fmla="*/ 260 h 877"/>
                  <a:gd name="T12" fmla="*/ 8 w 838"/>
                  <a:gd name="T13" fmla="*/ 0 h 877"/>
                  <a:gd name="T14" fmla="*/ 0 w 838"/>
                  <a:gd name="T15" fmla="*/ 25 h 877"/>
                  <a:gd name="T16" fmla="*/ 290 w 838"/>
                  <a:gd name="T17" fmla="*/ 374 h 877"/>
                  <a:gd name="T18" fmla="*/ 286 w 838"/>
                  <a:gd name="T19" fmla="*/ 403 h 877"/>
                  <a:gd name="T20" fmla="*/ 305 w 838"/>
                  <a:gd name="T21" fmla="*/ 436 h 877"/>
                  <a:gd name="T22" fmla="*/ 239 w 838"/>
                  <a:gd name="T23" fmla="*/ 498 h 877"/>
                  <a:gd name="T24" fmla="*/ 162 w 838"/>
                  <a:gd name="T25" fmla="*/ 877 h 877"/>
                  <a:gd name="T26" fmla="*/ 187 w 838"/>
                  <a:gd name="T27" fmla="*/ 871 h 877"/>
                  <a:gd name="T28" fmla="*/ 338 w 838"/>
                  <a:gd name="T29" fmla="*/ 445 h 877"/>
                  <a:gd name="T30" fmla="*/ 342 w 838"/>
                  <a:gd name="T31" fmla="*/ 445 h 877"/>
                  <a:gd name="T32" fmla="*/ 384 w 838"/>
                  <a:gd name="T33" fmla="*/ 389 h 877"/>
                  <a:gd name="T34" fmla="*/ 383 w 838"/>
                  <a:gd name="T35" fmla="*/ 388 h 877"/>
                  <a:gd name="T36" fmla="*/ 470 w 838"/>
                  <a:gd name="T37" fmla="*/ 415 h 877"/>
                  <a:gd name="T38" fmla="*/ 838 w 838"/>
                  <a:gd name="T39" fmla="*/ 297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8" h="877">
                    <a:moveTo>
                      <a:pt x="838" y="297"/>
                    </a:moveTo>
                    <a:lnTo>
                      <a:pt x="820" y="277"/>
                    </a:lnTo>
                    <a:lnTo>
                      <a:pt x="364" y="356"/>
                    </a:lnTo>
                    <a:cubicBezTo>
                      <a:pt x="354" y="349"/>
                      <a:pt x="341" y="345"/>
                      <a:pt x="327" y="347"/>
                    </a:cubicBezTo>
                    <a:cubicBezTo>
                      <a:pt x="323" y="348"/>
                      <a:pt x="318" y="349"/>
                      <a:pt x="314" y="351"/>
                    </a:cubicBezTo>
                    <a:lnTo>
                      <a:pt x="294" y="260"/>
                    </a:lnTo>
                    <a:lnTo>
                      <a:pt x="8" y="0"/>
                    </a:lnTo>
                    <a:lnTo>
                      <a:pt x="0" y="25"/>
                    </a:lnTo>
                    <a:lnTo>
                      <a:pt x="290" y="374"/>
                    </a:lnTo>
                    <a:cubicBezTo>
                      <a:pt x="286" y="383"/>
                      <a:pt x="284" y="393"/>
                      <a:pt x="286" y="403"/>
                    </a:cubicBezTo>
                    <a:cubicBezTo>
                      <a:pt x="288" y="417"/>
                      <a:pt x="295" y="428"/>
                      <a:pt x="305" y="436"/>
                    </a:cubicBezTo>
                    <a:lnTo>
                      <a:pt x="239" y="498"/>
                    </a:lnTo>
                    <a:lnTo>
                      <a:pt x="162" y="877"/>
                    </a:lnTo>
                    <a:lnTo>
                      <a:pt x="187" y="871"/>
                    </a:lnTo>
                    <a:lnTo>
                      <a:pt x="338" y="445"/>
                    </a:lnTo>
                    <a:cubicBezTo>
                      <a:pt x="339" y="445"/>
                      <a:pt x="341" y="445"/>
                      <a:pt x="342" y="445"/>
                    </a:cubicBezTo>
                    <a:cubicBezTo>
                      <a:pt x="369" y="441"/>
                      <a:pt x="388" y="416"/>
                      <a:pt x="384" y="389"/>
                    </a:cubicBezTo>
                    <a:cubicBezTo>
                      <a:pt x="384" y="388"/>
                      <a:pt x="383" y="388"/>
                      <a:pt x="383" y="388"/>
                    </a:cubicBezTo>
                    <a:lnTo>
                      <a:pt x="470" y="415"/>
                    </a:lnTo>
                    <a:lnTo>
                      <a:pt x="838" y="297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2849563" y="-682625"/>
                <a:ext cx="73025" cy="28575"/>
              </a:xfrm>
              <a:custGeom>
                <a:avLst/>
                <a:gdLst>
                  <a:gd name="T0" fmla="*/ 203 w 203"/>
                  <a:gd name="T1" fmla="*/ 0 h 80"/>
                  <a:gd name="T2" fmla="*/ 0 w 203"/>
                  <a:gd name="T3" fmla="*/ 68 h 80"/>
                  <a:gd name="T4" fmla="*/ 12 w 203"/>
                  <a:gd name="T5" fmla="*/ 80 h 80"/>
                  <a:gd name="T6" fmla="*/ 203 w 203"/>
                  <a:gd name="T7" fmla="*/ 17 h 80"/>
                  <a:gd name="T8" fmla="*/ 203 w 203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80">
                    <a:moveTo>
                      <a:pt x="203" y="0"/>
                    </a:moveTo>
                    <a:cubicBezTo>
                      <a:pt x="128" y="2"/>
                      <a:pt x="58" y="27"/>
                      <a:pt x="0" y="68"/>
                    </a:cubicBezTo>
                    <a:lnTo>
                      <a:pt x="12" y="80"/>
                    </a:lnTo>
                    <a:cubicBezTo>
                      <a:pt x="67" y="42"/>
                      <a:pt x="133" y="19"/>
                      <a:pt x="203" y="17"/>
                    </a:cubicBezTo>
                    <a:lnTo>
                      <a:pt x="203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2876550" y="-646113"/>
                <a:ext cx="46038" cy="19050"/>
              </a:xfrm>
              <a:custGeom>
                <a:avLst/>
                <a:gdLst>
                  <a:gd name="T0" fmla="*/ 126 w 126"/>
                  <a:gd name="T1" fmla="*/ 0 h 50"/>
                  <a:gd name="T2" fmla="*/ 0 w 126"/>
                  <a:gd name="T3" fmla="*/ 38 h 50"/>
                  <a:gd name="T4" fmla="*/ 12 w 126"/>
                  <a:gd name="T5" fmla="*/ 50 h 50"/>
                  <a:gd name="T6" fmla="*/ 126 w 126"/>
                  <a:gd name="T7" fmla="*/ 17 h 50"/>
                  <a:gd name="T8" fmla="*/ 126 w 126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50">
                    <a:moveTo>
                      <a:pt x="126" y="0"/>
                    </a:moveTo>
                    <a:cubicBezTo>
                      <a:pt x="80" y="2"/>
                      <a:pt x="37" y="16"/>
                      <a:pt x="0" y="38"/>
                    </a:cubicBezTo>
                    <a:lnTo>
                      <a:pt x="12" y="50"/>
                    </a:lnTo>
                    <a:cubicBezTo>
                      <a:pt x="46" y="31"/>
                      <a:pt x="85" y="19"/>
                      <a:pt x="126" y="17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2822575" y="-720725"/>
                <a:ext cx="100013" cy="39688"/>
              </a:xfrm>
              <a:custGeom>
                <a:avLst/>
                <a:gdLst>
                  <a:gd name="T0" fmla="*/ 278 w 278"/>
                  <a:gd name="T1" fmla="*/ 0 h 111"/>
                  <a:gd name="T2" fmla="*/ 0 w 278"/>
                  <a:gd name="T3" fmla="*/ 99 h 111"/>
                  <a:gd name="T4" fmla="*/ 13 w 278"/>
                  <a:gd name="T5" fmla="*/ 111 h 111"/>
                  <a:gd name="T6" fmla="*/ 278 w 278"/>
                  <a:gd name="T7" fmla="*/ 17 h 111"/>
                  <a:gd name="T8" fmla="*/ 278 w 278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111">
                    <a:moveTo>
                      <a:pt x="278" y="0"/>
                    </a:moveTo>
                    <a:cubicBezTo>
                      <a:pt x="174" y="3"/>
                      <a:pt x="78" y="39"/>
                      <a:pt x="0" y="99"/>
                    </a:cubicBezTo>
                    <a:lnTo>
                      <a:pt x="13" y="111"/>
                    </a:lnTo>
                    <a:cubicBezTo>
                      <a:pt x="87" y="55"/>
                      <a:pt x="179" y="20"/>
                      <a:pt x="278" y="17"/>
                    </a:cubicBezTo>
                    <a:lnTo>
                      <a:pt x="278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036888" y="-555625"/>
                <a:ext cx="22225" cy="76200"/>
              </a:xfrm>
              <a:custGeom>
                <a:avLst/>
                <a:gdLst>
                  <a:gd name="T0" fmla="*/ 15 w 62"/>
                  <a:gd name="T1" fmla="*/ 211 h 211"/>
                  <a:gd name="T2" fmla="*/ 55 w 62"/>
                  <a:gd name="T3" fmla="*/ 0 h 211"/>
                  <a:gd name="T4" fmla="*/ 39 w 62"/>
                  <a:gd name="T5" fmla="*/ 5 h 211"/>
                  <a:gd name="T6" fmla="*/ 0 w 62"/>
                  <a:gd name="T7" fmla="*/ 203 h 211"/>
                  <a:gd name="T8" fmla="*/ 15 w 62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11">
                    <a:moveTo>
                      <a:pt x="15" y="211"/>
                    </a:moveTo>
                    <a:cubicBezTo>
                      <a:pt x="49" y="144"/>
                      <a:pt x="62" y="71"/>
                      <a:pt x="55" y="0"/>
                    </a:cubicBezTo>
                    <a:lnTo>
                      <a:pt x="39" y="5"/>
                    </a:lnTo>
                    <a:cubicBezTo>
                      <a:pt x="45" y="71"/>
                      <a:pt x="32" y="140"/>
                      <a:pt x="0" y="203"/>
                    </a:cubicBezTo>
                    <a:lnTo>
                      <a:pt x="15" y="211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005138" y="-544513"/>
                <a:ext cx="15875" cy="46038"/>
              </a:xfrm>
              <a:custGeom>
                <a:avLst/>
                <a:gdLst>
                  <a:gd name="T0" fmla="*/ 15 w 45"/>
                  <a:gd name="T1" fmla="*/ 129 h 129"/>
                  <a:gd name="T2" fmla="*/ 44 w 45"/>
                  <a:gd name="T3" fmla="*/ 0 h 129"/>
                  <a:gd name="T4" fmla="*/ 27 w 45"/>
                  <a:gd name="T5" fmla="*/ 5 h 129"/>
                  <a:gd name="T6" fmla="*/ 0 w 45"/>
                  <a:gd name="T7" fmla="*/ 120 h 129"/>
                  <a:gd name="T8" fmla="*/ 15 w 45"/>
                  <a:gd name="T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29">
                    <a:moveTo>
                      <a:pt x="15" y="129"/>
                    </a:moveTo>
                    <a:cubicBezTo>
                      <a:pt x="36" y="88"/>
                      <a:pt x="45" y="43"/>
                      <a:pt x="44" y="0"/>
                    </a:cubicBezTo>
                    <a:lnTo>
                      <a:pt x="27" y="5"/>
                    </a:lnTo>
                    <a:cubicBezTo>
                      <a:pt x="27" y="44"/>
                      <a:pt x="19" y="83"/>
                      <a:pt x="0" y="120"/>
                    </a:cubicBezTo>
                    <a:lnTo>
                      <a:pt x="15" y="129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070225" y="-566738"/>
                <a:ext cx="26988" cy="104775"/>
              </a:xfrm>
              <a:custGeom>
                <a:avLst/>
                <a:gdLst>
                  <a:gd name="T0" fmla="*/ 15 w 79"/>
                  <a:gd name="T1" fmla="*/ 290 h 290"/>
                  <a:gd name="T2" fmla="*/ 66 w 79"/>
                  <a:gd name="T3" fmla="*/ 0 h 290"/>
                  <a:gd name="T4" fmla="*/ 49 w 79"/>
                  <a:gd name="T5" fmla="*/ 5 h 290"/>
                  <a:gd name="T6" fmla="*/ 0 w 79"/>
                  <a:gd name="T7" fmla="*/ 282 h 290"/>
                  <a:gd name="T8" fmla="*/ 15 w 79"/>
                  <a:gd name="T9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290">
                    <a:moveTo>
                      <a:pt x="15" y="290"/>
                    </a:moveTo>
                    <a:cubicBezTo>
                      <a:pt x="64" y="198"/>
                      <a:pt x="79" y="97"/>
                      <a:pt x="66" y="0"/>
                    </a:cubicBezTo>
                    <a:lnTo>
                      <a:pt x="49" y="5"/>
                    </a:lnTo>
                    <a:cubicBezTo>
                      <a:pt x="61" y="97"/>
                      <a:pt x="46" y="194"/>
                      <a:pt x="0" y="282"/>
                    </a:cubicBezTo>
                    <a:lnTo>
                      <a:pt x="15" y="29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2792413" y="-484188"/>
                <a:ext cx="58738" cy="55563"/>
              </a:xfrm>
              <a:custGeom>
                <a:avLst/>
                <a:gdLst>
                  <a:gd name="T0" fmla="*/ 0 w 163"/>
                  <a:gd name="T1" fmla="*/ 8 h 152"/>
                  <a:gd name="T2" fmla="*/ 159 w 163"/>
                  <a:gd name="T3" fmla="*/ 152 h 152"/>
                  <a:gd name="T4" fmla="*/ 163 w 163"/>
                  <a:gd name="T5" fmla="*/ 136 h 152"/>
                  <a:gd name="T6" fmla="*/ 15 w 163"/>
                  <a:gd name="T7" fmla="*/ 0 h 152"/>
                  <a:gd name="T8" fmla="*/ 0 w 163"/>
                  <a:gd name="T9" fmla="*/ 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52">
                    <a:moveTo>
                      <a:pt x="0" y="8"/>
                    </a:moveTo>
                    <a:cubicBezTo>
                      <a:pt x="39" y="73"/>
                      <a:pt x="95" y="122"/>
                      <a:pt x="159" y="152"/>
                    </a:cubicBezTo>
                    <a:lnTo>
                      <a:pt x="163" y="136"/>
                    </a:lnTo>
                    <a:cubicBezTo>
                      <a:pt x="104" y="106"/>
                      <a:pt x="52" y="60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2824163" y="-501650"/>
                <a:ext cx="36513" cy="34925"/>
              </a:xfrm>
              <a:custGeom>
                <a:avLst/>
                <a:gdLst>
                  <a:gd name="T0" fmla="*/ 0 w 100"/>
                  <a:gd name="T1" fmla="*/ 8 h 100"/>
                  <a:gd name="T2" fmla="*/ 95 w 100"/>
                  <a:gd name="T3" fmla="*/ 100 h 100"/>
                  <a:gd name="T4" fmla="*/ 100 w 100"/>
                  <a:gd name="T5" fmla="*/ 83 h 100"/>
                  <a:gd name="T6" fmla="*/ 15 w 100"/>
                  <a:gd name="T7" fmla="*/ 0 h 100"/>
                  <a:gd name="T8" fmla="*/ 0 w 100"/>
                  <a:gd name="T9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0">
                    <a:moveTo>
                      <a:pt x="0" y="8"/>
                    </a:moveTo>
                    <a:cubicBezTo>
                      <a:pt x="24" y="47"/>
                      <a:pt x="57" y="78"/>
                      <a:pt x="95" y="100"/>
                    </a:cubicBezTo>
                    <a:lnTo>
                      <a:pt x="100" y="83"/>
                    </a:lnTo>
                    <a:cubicBezTo>
                      <a:pt x="66" y="63"/>
                      <a:pt x="37" y="35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2759075" y="-465138"/>
                <a:ext cx="82550" cy="73025"/>
              </a:xfrm>
              <a:custGeom>
                <a:avLst/>
                <a:gdLst>
                  <a:gd name="T0" fmla="*/ 0 w 226"/>
                  <a:gd name="T1" fmla="*/ 8 h 203"/>
                  <a:gd name="T2" fmla="*/ 221 w 226"/>
                  <a:gd name="T3" fmla="*/ 203 h 203"/>
                  <a:gd name="T4" fmla="*/ 226 w 226"/>
                  <a:gd name="T5" fmla="*/ 186 h 203"/>
                  <a:gd name="T6" fmla="*/ 15 w 226"/>
                  <a:gd name="T7" fmla="*/ 0 h 203"/>
                  <a:gd name="T8" fmla="*/ 0 w 226"/>
                  <a:gd name="T9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203">
                    <a:moveTo>
                      <a:pt x="0" y="8"/>
                    </a:moveTo>
                    <a:cubicBezTo>
                      <a:pt x="53" y="98"/>
                      <a:pt x="132" y="164"/>
                      <a:pt x="221" y="203"/>
                    </a:cubicBezTo>
                    <a:lnTo>
                      <a:pt x="226" y="186"/>
                    </a:lnTo>
                    <a:cubicBezTo>
                      <a:pt x="140" y="148"/>
                      <a:pt x="66" y="85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</p:grpSp>
        <p:sp>
          <p:nvSpPr>
            <p:cNvPr id="248" name="Freeform 200"/>
            <p:cNvSpPr>
              <a:spLocks/>
            </p:cNvSpPr>
            <p:nvPr/>
          </p:nvSpPr>
          <p:spPr bwMode="auto">
            <a:xfrm rot="18860944" flipH="1">
              <a:off x="7932979" y="5161464"/>
              <a:ext cx="81956" cy="11786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17" y="77"/>
                </a:cxn>
                <a:cxn ang="0">
                  <a:pos x="38" y="30"/>
                </a:cxn>
                <a:cxn ang="0">
                  <a:pos x="74" y="169"/>
                </a:cxn>
                <a:cxn ang="0">
                  <a:pos x="26" y="0"/>
                </a:cxn>
              </a:cxnLst>
              <a:rect l="0" t="0" r="r" b="b"/>
              <a:pathLst>
                <a:path w="117" h="169">
                  <a:moveTo>
                    <a:pt x="26" y="0"/>
                  </a:moveTo>
                  <a:cubicBezTo>
                    <a:pt x="70" y="14"/>
                    <a:pt x="105" y="42"/>
                    <a:pt x="117" y="77"/>
                  </a:cubicBezTo>
                  <a:cubicBezTo>
                    <a:pt x="96" y="54"/>
                    <a:pt x="68" y="32"/>
                    <a:pt x="38" y="30"/>
                  </a:cubicBezTo>
                  <a:cubicBezTo>
                    <a:pt x="30" y="55"/>
                    <a:pt x="31" y="129"/>
                    <a:pt x="74" y="169"/>
                  </a:cubicBezTo>
                  <a:cubicBezTo>
                    <a:pt x="33" y="147"/>
                    <a:pt x="0" y="77"/>
                    <a:pt x="26" y="0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49" name="Freeform 201"/>
            <p:cNvSpPr>
              <a:spLocks/>
            </p:cNvSpPr>
            <p:nvPr/>
          </p:nvSpPr>
          <p:spPr bwMode="auto">
            <a:xfrm rot="18860944" flipH="1">
              <a:off x="7922926" y="5286959"/>
              <a:ext cx="147859" cy="85336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89" y="73"/>
                </a:cxn>
                <a:cxn ang="0">
                  <a:pos x="0" y="88"/>
                </a:cxn>
                <a:cxn ang="0">
                  <a:pos x="83" y="63"/>
                </a:cxn>
                <a:cxn ang="0">
                  <a:pos x="211" y="0"/>
                </a:cxn>
              </a:cxnLst>
              <a:rect l="0" t="0" r="r" b="b"/>
              <a:pathLst>
                <a:path w="211" h="122">
                  <a:moveTo>
                    <a:pt x="211" y="0"/>
                  </a:moveTo>
                  <a:cubicBezTo>
                    <a:pt x="172" y="61"/>
                    <a:pt x="117" y="122"/>
                    <a:pt x="89" y="73"/>
                  </a:cubicBezTo>
                  <a:cubicBezTo>
                    <a:pt x="69" y="86"/>
                    <a:pt x="26" y="92"/>
                    <a:pt x="0" y="88"/>
                  </a:cubicBezTo>
                  <a:cubicBezTo>
                    <a:pt x="27" y="92"/>
                    <a:pt x="70" y="78"/>
                    <a:pt x="83" y="63"/>
                  </a:cubicBezTo>
                  <a:cubicBezTo>
                    <a:pt x="52" y="20"/>
                    <a:pt x="146" y="4"/>
                    <a:pt x="211" y="0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50" name="Freeform 203"/>
            <p:cNvSpPr>
              <a:spLocks noEditPoints="1"/>
            </p:cNvSpPr>
            <p:nvPr/>
          </p:nvSpPr>
          <p:spPr bwMode="auto">
            <a:xfrm rot="18860944" flipH="1">
              <a:off x="7903882" y="5208903"/>
              <a:ext cx="131385" cy="146170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57" y="140"/>
                </a:cxn>
                <a:cxn ang="0">
                  <a:pos x="0" y="206"/>
                </a:cxn>
                <a:cxn ang="0">
                  <a:pos x="103" y="114"/>
                </a:cxn>
                <a:cxn ang="0">
                  <a:pos x="50" y="186"/>
                </a:cxn>
                <a:cxn ang="0">
                  <a:pos x="88" y="163"/>
                </a:cxn>
                <a:cxn ang="0">
                  <a:pos x="92" y="165"/>
                </a:cxn>
                <a:cxn ang="0">
                  <a:pos x="179" y="0"/>
                </a:cxn>
                <a:cxn ang="0">
                  <a:pos x="120" y="101"/>
                </a:cxn>
                <a:cxn ang="0">
                  <a:pos x="107" y="88"/>
                </a:cxn>
                <a:cxn ang="0">
                  <a:pos x="120" y="75"/>
                </a:cxn>
                <a:cxn ang="0">
                  <a:pos x="133" y="88"/>
                </a:cxn>
                <a:cxn ang="0">
                  <a:pos x="120" y="101"/>
                </a:cxn>
              </a:cxnLst>
              <a:rect l="0" t="0" r="r" b="b"/>
              <a:pathLst>
                <a:path w="188" h="209">
                  <a:moveTo>
                    <a:pt x="179" y="0"/>
                  </a:moveTo>
                  <a:cubicBezTo>
                    <a:pt x="107" y="14"/>
                    <a:pt x="14" y="92"/>
                    <a:pt x="57" y="140"/>
                  </a:cubicBezTo>
                  <a:cubicBezTo>
                    <a:pt x="65" y="159"/>
                    <a:pt x="33" y="207"/>
                    <a:pt x="0" y="206"/>
                  </a:cubicBezTo>
                  <a:cubicBezTo>
                    <a:pt x="48" y="209"/>
                    <a:pt x="68" y="146"/>
                    <a:pt x="103" y="114"/>
                  </a:cubicBezTo>
                  <a:cubicBezTo>
                    <a:pt x="97" y="137"/>
                    <a:pt x="83" y="175"/>
                    <a:pt x="50" y="186"/>
                  </a:cubicBezTo>
                  <a:cubicBezTo>
                    <a:pt x="70" y="182"/>
                    <a:pt x="87" y="163"/>
                    <a:pt x="88" y="163"/>
                  </a:cubicBezTo>
                  <a:cubicBezTo>
                    <a:pt x="89" y="162"/>
                    <a:pt x="91" y="164"/>
                    <a:pt x="92" y="165"/>
                  </a:cubicBezTo>
                  <a:cubicBezTo>
                    <a:pt x="154" y="196"/>
                    <a:pt x="188" y="83"/>
                    <a:pt x="179" y="0"/>
                  </a:cubicBezTo>
                  <a:close/>
                  <a:moveTo>
                    <a:pt x="120" y="101"/>
                  </a:moveTo>
                  <a:cubicBezTo>
                    <a:pt x="113" y="101"/>
                    <a:pt x="107" y="95"/>
                    <a:pt x="107" y="88"/>
                  </a:cubicBezTo>
                  <a:cubicBezTo>
                    <a:pt x="107" y="80"/>
                    <a:pt x="113" y="75"/>
                    <a:pt x="120" y="75"/>
                  </a:cubicBezTo>
                  <a:cubicBezTo>
                    <a:pt x="127" y="75"/>
                    <a:pt x="133" y="80"/>
                    <a:pt x="133" y="88"/>
                  </a:cubicBezTo>
                  <a:cubicBezTo>
                    <a:pt x="133" y="95"/>
                    <a:pt x="127" y="101"/>
                    <a:pt x="120" y="101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51" name="Oval 204"/>
            <p:cNvSpPr>
              <a:spLocks noChangeArrowheads="1"/>
            </p:cNvSpPr>
            <p:nvPr/>
          </p:nvSpPr>
          <p:spPr bwMode="auto">
            <a:xfrm rot="18860944" flipH="1">
              <a:off x="7949983" y="5212848"/>
              <a:ext cx="25348" cy="24925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</p:grpSp>
      <p:grpSp>
        <p:nvGrpSpPr>
          <p:cNvPr id="264" name="Группа 263"/>
          <p:cNvGrpSpPr/>
          <p:nvPr/>
        </p:nvGrpSpPr>
        <p:grpSpPr>
          <a:xfrm>
            <a:off x="4986709" y="4717499"/>
            <a:ext cx="306000" cy="306000"/>
            <a:chOff x="7795757" y="1914709"/>
            <a:chExt cx="408000" cy="408000"/>
          </a:xfrm>
          <a:solidFill>
            <a:srgbClr val="66FFCC"/>
          </a:solidFill>
        </p:grpSpPr>
        <p:sp>
          <p:nvSpPr>
            <p:cNvPr id="265" name="Овал 264"/>
            <p:cNvSpPr/>
            <p:nvPr/>
          </p:nvSpPr>
          <p:spPr>
            <a:xfrm>
              <a:off x="7795757" y="1914709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6" name="Группа 1512"/>
            <p:cNvGrpSpPr>
              <a:grpSpLocks noChangeAspect="1"/>
            </p:cNvGrpSpPr>
            <p:nvPr/>
          </p:nvGrpSpPr>
          <p:grpSpPr>
            <a:xfrm>
              <a:off x="7901984" y="1980977"/>
              <a:ext cx="195446" cy="253009"/>
              <a:chOff x="-207963" y="2460625"/>
              <a:chExt cx="463551" cy="600077"/>
            </a:xfrm>
            <a:grpFill/>
          </p:grpSpPr>
          <p:sp>
            <p:nvSpPr>
              <p:cNvPr id="267" name="Freeform 1256"/>
              <p:cNvSpPr>
                <a:spLocks noEditPoints="1"/>
              </p:cNvSpPr>
              <p:nvPr/>
            </p:nvSpPr>
            <p:spPr bwMode="auto">
              <a:xfrm>
                <a:off x="-130176" y="2555877"/>
                <a:ext cx="385764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1079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15"/>
          <p:cNvGrpSpPr/>
          <p:nvPr/>
        </p:nvGrpSpPr>
        <p:grpSpPr>
          <a:xfrm>
            <a:off x="53186" y="11940"/>
            <a:ext cx="9144000" cy="525947"/>
            <a:chOff x="3716977" y="98980"/>
            <a:chExt cx="5284519" cy="322399"/>
          </a:xfrm>
        </p:grpSpPr>
        <p:grpSp>
          <p:nvGrpSpPr>
            <p:cNvPr id="5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564848" y="117386"/>
            <a:ext cx="84172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практика за 9 месяцев 2021 года по видам надзора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18935" y="578120"/>
            <a:ext cx="87690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endParaRPr lang="ru-RU" b="1" dirty="0" smtClean="0">
              <a:solidFill>
                <a:srgbClr val="FF0000"/>
              </a:solidFill>
            </a:endParaRPr>
          </a:p>
        </p:txBody>
      </p:sp>
      <p:grpSp>
        <p:nvGrpSpPr>
          <p:cNvPr id="6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7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3" name="Объект 1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65915048"/>
              </p:ext>
            </p:extLst>
          </p:nvPr>
        </p:nvGraphicFramePr>
        <p:xfrm>
          <a:off x="182011" y="557464"/>
          <a:ext cx="4518660" cy="45250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4" name="Объект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0513866"/>
              </p:ext>
            </p:extLst>
          </p:nvPr>
        </p:nvGraphicFramePr>
        <p:xfrm>
          <a:off x="4597225" y="557463"/>
          <a:ext cx="4546775" cy="46128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4786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Параллелограмм 125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fld id="{85422F85-3711-4FE9-8BA5-CA3C085153EA}" type="slidenum">
              <a:rPr lang="ru-RU" sz="900" b="1" smtClean="0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7</a:t>
            </a:fld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Группа 15"/>
          <p:cNvGrpSpPr/>
          <p:nvPr/>
        </p:nvGrpSpPr>
        <p:grpSpPr>
          <a:xfrm>
            <a:off x="62895" y="3152"/>
            <a:ext cx="9144000" cy="512280"/>
            <a:chOff x="3716977" y="98980"/>
            <a:chExt cx="5284519" cy="322399"/>
          </a:xfrm>
        </p:grpSpPr>
        <p:grpSp>
          <p:nvGrpSpPr>
            <p:cNvPr id="17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20" name="Прямоугольник 19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8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542925" y="0"/>
            <a:ext cx="8601075" cy="369300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Принятые меры по выявленным фактам причинения вреда окружающей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среде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129597" y="319370"/>
            <a:ext cx="8883991" cy="478180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900" b="1" i="1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9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Земельный надзор – 16 ущербов на сумму 164 245 635,7 рублей.</a:t>
            </a:r>
          </a:p>
          <a:p>
            <a:r>
              <a:rPr lang="ru-RU" sz="9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АО «Тандер» – 7 020 р. В производстве Арбитражного суда Краснодарского края.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OOO  «Управление отходами - Волгоград» (Алексеевский район ВО) – 29 250 р. Решением Арбитражного суда Волгоградской области исковое заявление удовлетворено в полном объеме. Апелляционной инстанцией оставлено без изменения.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OOO  «Управление отходами - Волгоград» (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Даниловский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 ВО) – 29 250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OOO  «Управление отходами - Волгоград» (Калачевский район ВО) – 438 750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OOO  «Управление отходами - Волгоград» (Котовский район ВО) – 117 000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OOO  «Управление отходами - Волгоград» (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Кумылженский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 ВО) – 14 040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 OOO  «Управление отходами - Волгоград» (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Старополтавский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 ВО) – 117 000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 СГБУ ВО "ВОЛГОГРАДСКОЕ ЛЕСНИЧЕСТВО" – 8 931 000 р.  Направлен на согласование в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9. ООО «ШЕЛЛ НЕФТЬ» – 41 078,7 р. Платежным поручением № 316464 от 01.10.2021 вред возмещен в полном объеме в добровольном порядке.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 ООО «Паритет» – 1 467 648 р. Срок добровольной оплаты истек. Управлением готовиться заявление в суд.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11. ООО «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Агрокомпания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Паритет» – 145 570 379 р. Материалы расчета направлены в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согласование.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12. Неустановленное лицо – 5 702 400 р. Материалы расчета направлены в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согласование.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 ООО «Лукойл-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Волгоградэнерого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 – 795 900 р. Материалы расчета направлены Волгоградскому межрайонному природоохранному прокурору для принятия мер прокурорского реагирования. 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 ПОУ "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Камышинская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техническая школа ДОСААФ РОССИИ – 457 470 р. Материалы расчета направлены в Военную прокуратуру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Камышинского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гарнизона Волгоградской области для принятия мер прокурорского реагирования.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 Неопределенный круг лиц – 410 000 р. Материалы расчета направлены Волгоградскому межрайонному природоохранному прокурору для принятия мер прокурорского реагирования.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 гр.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Гаджимагомедов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А.А. – 117 450 р. Расчет направлен на согласование в Центральный аппарат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Росприроднадзора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согласование.</a:t>
            </a:r>
          </a:p>
          <a:p>
            <a:r>
              <a:rPr lang="ru-RU" sz="9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Геологический </a:t>
            </a:r>
            <a:r>
              <a:rPr lang="ru-RU" sz="9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– 6 ущербов на сумму 13 473 698,6 рублей.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ООО «Санаторий Эльтон-2» – 3 313 734 р.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гр. Кузьмин В.А. – 4 045 р. Платежным поручением от 06.04.2021 № 75696 в Управление подтверждена полная оплата в добровольном порядке.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МУ «Медведица»  – 0 р. ввиду отсутствия в прокурорских материалах данных об объеме добытого песка необходимых для расчета согласно Методике.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ООО «Водоканал» – 10 150 818 р. После согласования Центральным аппаратом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Росприроднадзора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(август 2021), предъявлено требование об оплате (компенсации) в добровольном порядке вреда.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ИП глава КФХ Смолянский С.В. – 3 969 р. Вред не вручен (требование вернулось 14.05.2021). В производстве Арбитражного суда ВО.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гр. Каретников А.Ф. – 1 132,6 р.  Платежным поручением № 741133 от 17.08.2021 вред возмещен в полном объеме в добровольном порядке.</a:t>
            </a:r>
          </a:p>
          <a:p>
            <a:r>
              <a:rPr lang="ru-RU" sz="9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Охрана </a:t>
            </a:r>
            <a:r>
              <a:rPr lang="ru-RU" sz="9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атмосферного воздуха – 2 ущерба на сумму 1 221 171,14 рублей.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АО «ВМК «Красный Октябрь» – 104 150,14 р. Материалы расчета направлены в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согласование. Письмом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Росприроднадзора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от 28.06.2021 №РН-09-03-31/20020 отказано в согласовании. Корректировка не предоставляется возможной (расчет оказался некорректным ввиду отсутствия протокола измерения проб промышленных выбросов).</a:t>
            </a:r>
          </a:p>
          <a:p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АО «ВМК «Красный Октябрь». – 1 117 021 р. После согласования Центральным аппаратом </a:t>
            </a:r>
            <a:r>
              <a:rPr lang="ru-RU" sz="9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Росприроднадзора</a:t>
            </a:r>
            <a:r>
              <a: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предъявлено требование об оплате (компенсации) в добровольном порядке вреда.</a:t>
            </a:r>
          </a:p>
        </p:txBody>
      </p:sp>
      <p:grpSp>
        <p:nvGrpSpPr>
          <p:cNvPr id="22" name="Группа 21"/>
          <p:cNvGrpSpPr/>
          <p:nvPr/>
        </p:nvGrpSpPr>
        <p:grpSpPr>
          <a:xfrm>
            <a:off x="38591" y="15718"/>
            <a:ext cx="564848" cy="700088"/>
            <a:chOff x="1546225" y="-3938587"/>
            <a:chExt cx="2335213" cy="2898774"/>
          </a:xfrm>
        </p:grpSpPr>
        <p:grpSp>
          <p:nvGrpSpPr>
            <p:cNvPr id="23" name="Группа 22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4" name="Группа 23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5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2914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52474" y="-80332"/>
            <a:ext cx="87100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геологический контроль (надзора)</a:t>
            </a:r>
          </a:p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4084313" y="2151102"/>
            <a:ext cx="4933953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невыполнения лицензионных условий;</a:t>
            </a:r>
          </a:p>
          <a:p>
            <a:pPr algn="just"/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- безлицензионное пользование недрами;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1 % - нарушение требований по охране недр и гидроминеральных ресурсов.</a:t>
            </a:r>
          </a:p>
        </p:txBody>
      </p:sp>
      <p:sp>
        <p:nvSpPr>
          <p:cNvPr id="22" name="Параллелограмм 21"/>
          <p:cNvSpPr/>
          <p:nvPr/>
        </p:nvSpPr>
        <p:spPr>
          <a:xfrm>
            <a:off x="8641671" y="16263"/>
            <a:ext cx="502329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4114798" y="3502490"/>
            <a:ext cx="4914902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9 месяцев 2021 года рассчитано ущербов о возмещении вреда причиненного окружающей среде в результате безлицензионного пользования недрами: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ущербов на сумму 13 473 698,6 рублей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Взыскано: 2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ед. полностью 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сумму – 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5177,6 рублей в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добровольном 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порядке.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" name="Группа 1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8" name="Группа 1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7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9" name="Группа 1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1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9" name="Диаграмма 188"/>
          <p:cNvGraphicFramePr/>
          <p:nvPr>
            <p:extLst>
              <p:ext uri="{D42A27DB-BD31-4B8C-83A1-F6EECF244321}">
                <p14:modId xmlns:p14="http://schemas.microsoft.com/office/powerpoint/2010/main" val="259293452"/>
              </p:ext>
            </p:extLst>
          </p:nvPr>
        </p:nvGraphicFramePr>
        <p:xfrm>
          <a:off x="43382" y="561976"/>
          <a:ext cx="389996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7" name="Скругленный прямоугольник 186"/>
          <p:cNvSpPr/>
          <p:nvPr/>
        </p:nvSpPr>
        <p:spPr>
          <a:xfrm>
            <a:off x="4069076" y="848534"/>
            <a:ext cx="4933953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2021 году в поле зрения Управления находится 190 действующих лицензии на право пользования недрами, подлежащих федеральному государственному геологическому надзору, количество </a:t>
            </a:r>
            <a:r>
              <a:rPr lang="ru-RU" sz="1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недропользователей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федерального надзора -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89.</a:t>
            </a:r>
            <a:endParaRPr lang="ru-RU" sz="12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794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660" y="1859280"/>
            <a:ext cx="2339341" cy="22166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19150" y="117386"/>
            <a:ext cx="63341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72441" y="669032"/>
            <a:ext cx="8740140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7.3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административных правонарушениях предусмотрена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пользование недрами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без лицензии на пользование недрами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30 до 50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800 тысяч до 1 миллиона 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7.3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административных правонарушениях предусмотрена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пользование недрами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нарушением условий, предусмотренных лицензией на пользование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недрами 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(или) требований утвержденного в установленном порядке технического проекта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20 до 40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300 тысяч до 500 тысяч 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8.9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устанавливает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административную 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 требований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охране недр и гидроминеральных ресурсов: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300 до 500 тысяч 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8.10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устанавливает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административную 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 требований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рациональному использованию недр: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50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800 до 1 миллиона рублей.</a:t>
            </a: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678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5238</TotalTime>
  <Words>3286</Words>
  <Application>Microsoft Office PowerPoint</Application>
  <PresentationFormat>Экран (16:9)</PresentationFormat>
  <Paragraphs>417</Paragraphs>
  <Slides>25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26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Гизатулина Лилия Наилевна</dc:creator>
  <cp:lastModifiedBy>User031-4</cp:lastModifiedBy>
  <cp:revision>1822</cp:revision>
  <cp:lastPrinted>2019-11-01T09:46:59Z</cp:lastPrinted>
  <dcterms:created xsi:type="dcterms:W3CDTF">2014-01-22T08:38:00Z</dcterms:created>
  <dcterms:modified xsi:type="dcterms:W3CDTF">2021-11-19T12:14:26Z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1033-10.2.0.5811</vt:lpwstr>
  </property>
</Properties>
</file>